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6" d="100"/>
          <a:sy n="46" d="100"/>
        </p:scale>
        <p:origin x="15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7C0D5F5-C656-400A-8122-39CCF7A350B8}" type="datetimeFigureOut">
              <a:rPr kumimoji="1" lang="ja-JP" altLang="en-US" smtClean="0"/>
              <a:t>2020/6/9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64CAE8-8EBA-46B7-A61B-4951B8F81247}" type="slidenum">
              <a:rPr kumimoji="1" lang="ja-JP" altLang="en-US" smtClean="0"/>
              <a:t>‹#›</a:t>
            </a:fld>
            <a:endParaRPr kumimoji="1" lang="ja-JP" altLang="en-US"/>
          </a:p>
        </p:txBody>
      </p:sp>
    </p:spTree>
    <p:extLst>
      <p:ext uri="{BB962C8B-B14F-4D97-AF65-F5344CB8AC3E}">
        <p14:creationId xmlns:p14="http://schemas.microsoft.com/office/powerpoint/2010/main" val="321249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7C0D5F5-C656-400A-8122-39CCF7A350B8}" type="datetimeFigureOut">
              <a:rPr kumimoji="1" lang="ja-JP" altLang="en-US" smtClean="0"/>
              <a:t>2020/6/9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64CAE8-8EBA-46B7-A61B-4951B8F81247}" type="slidenum">
              <a:rPr kumimoji="1" lang="ja-JP" altLang="en-US" smtClean="0"/>
              <a:t>‹#›</a:t>
            </a:fld>
            <a:endParaRPr kumimoji="1" lang="ja-JP" altLang="en-US"/>
          </a:p>
        </p:txBody>
      </p:sp>
    </p:spTree>
    <p:extLst>
      <p:ext uri="{BB962C8B-B14F-4D97-AF65-F5344CB8AC3E}">
        <p14:creationId xmlns:p14="http://schemas.microsoft.com/office/powerpoint/2010/main" val="28000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7C0D5F5-C656-400A-8122-39CCF7A350B8}" type="datetimeFigureOut">
              <a:rPr kumimoji="1" lang="ja-JP" altLang="en-US" smtClean="0"/>
              <a:t>2020/6/9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64CAE8-8EBA-46B7-A61B-4951B8F81247}" type="slidenum">
              <a:rPr kumimoji="1" lang="ja-JP" altLang="en-US" smtClean="0"/>
              <a:t>‹#›</a:t>
            </a:fld>
            <a:endParaRPr kumimoji="1" lang="ja-JP" altLang="en-US"/>
          </a:p>
        </p:txBody>
      </p:sp>
    </p:spTree>
    <p:extLst>
      <p:ext uri="{BB962C8B-B14F-4D97-AF65-F5344CB8AC3E}">
        <p14:creationId xmlns:p14="http://schemas.microsoft.com/office/powerpoint/2010/main" val="143895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7C0D5F5-C656-400A-8122-39CCF7A350B8}" type="datetimeFigureOut">
              <a:rPr kumimoji="1" lang="ja-JP" altLang="en-US" smtClean="0"/>
              <a:t>2020/6/9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64CAE8-8EBA-46B7-A61B-4951B8F81247}" type="slidenum">
              <a:rPr kumimoji="1" lang="ja-JP" altLang="en-US" smtClean="0"/>
              <a:t>‹#›</a:t>
            </a:fld>
            <a:endParaRPr kumimoji="1" lang="ja-JP" altLang="en-US"/>
          </a:p>
        </p:txBody>
      </p:sp>
    </p:spTree>
    <p:extLst>
      <p:ext uri="{BB962C8B-B14F-4D97-AF65-F5344CB8AC3E}">
        <p14:creationId xmlns:p14="http://schemas.microsoft.com/office/powerpoint/2010/main" val="371373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7C0D5F5-C656-400A-8122-39CCF7A350B8}" type="datetimeFigureOut">
              <a:rPr kumimoji="1" lang="ja-JP" altLang="en-US" smtClean="0"/>
              <a:t>2020/6/9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64CAE8-8EBA-46B7-A61B-4951B8F81247}" type="slidenum">
              <a:rPr kumimoji="1" lang="ja-JP" altLang="en-US" smtClean="0"/>
              <a:t>‹#›</a:t>
            </a:fld>
            <a:endParaRPr kumimoji="1" lang="ja-JP" altLang="en-US"/>
          </a:p>
        </p:txBody>
      </p:sp>
    </p:spTree>
    <p:extLst>
      <p:ext uri="{BB962C8B-B14F-4D97-AF65-F5344CB8AC3E}">
        <p14:creationId xmlns:p14="http://schemas.microsoft.com/office/powerpoint/2010/main" val="409946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7C0D5F5-C656-400A-8122-39CCF7A350B8}" type="datetimeFigureOut">
              <a:rPr kumimoji="1" lang="ja-JP" altLang="en-US" smtClean="0"/>
              <a:t>2020/6/9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64CAE8-8EBA-46B7-A61B-4951B8F81247}" type="slidenum">
              <a:rPr kumimoji="1" lang="ja-JP" altLang="en-US" smtClean="0"/>
              <a:t>‹#›</a:t>
            </a:fld>
            <a:endParaRPr kumimoji="1" lang="ja-JP" altLang="en-US"/>
          </a:p>
        </p:txBody>
      </p:sp>
    </p:spTree>
    <p:extLst>
      <p:ext uri="{BB962C8B-B14F-4D97-AF65-F5344CB8AC3E}">
        <p14:creationId xmlns:p14="http://schemas.microsoft.com/office/powerpoint/2010/main" val="1081963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7C0D5F5-C656-400A-8122-39CCF7A350B8}" type="datetimeFigureOut">
              <a:rPr kumimoji="1" lang="ja-JP" altLang="en-US" smtClean="0"/>
              <a:t>2020/6/9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C64CAE8-8EBA-46B7-A61B-4951B8F81247}" type="slidenum">
              <a:rPr kumimoji="1" lang="ja-JP" altLang="en-US" smtClean="0"/>
              <a:t>‹#›</a:t>
            </a:fld>
            <a:endParaRPr kumimoji="1" lang="ja-JP" altLang="en-US"/>
          </a:p>
        </p:txBody>
      </p:sp>
    </p:spTree>
    <p:extLst>
      <p:ext uri="{BB962C8B-B14F-4D97-AF65-F5344CB8AC3E}">
        <p14:creationId xmlns:p14="http://schemas.microsoft.com/office/powerpoint/2010/main" val="29457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7C0D5F5-C656-400A-8122-39CCF7A350B8}" type="datetimeFigureOut">
              <a:rPr kumimoji="1" lang="ja-JP" altLang="en-US" smtClean="0"/>
              <a:t>2020/6/9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C64CAE8-8EBA-46B7-A61B-4951B8F81247}" type="slidenum">
              <a:rPr kumimoji="1" lang="ja-JP" altLang="en-US" smtClean="0"/>
              <a:t>‹#›</a:t>
            </a:fld>
            <a:endParaRPr kumimoji="1" lang="ja-JP" altLang="en-US"/>
          </a:p>
        </p:txBody>
      </p:sp>
    </p:spTree>
    <p:extLst>
      <p:ext uri="{BB962C8B-B14F-4D97-AF65-F5344CB8AC3E}">
        <p14:creationId xmlns:p14="http://schemas.microsoft.com/office/powerpoint/2010/main" val="2391993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0D5F5-C656-400A-8122-39CCF7A350B8}" type="datetimeFigureOut">
              <a:rPr kumimoji="1" lang="ja-JP" altLang="en-US" smtClean="0"/>
              <a:t>2020/6/9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C64CAE8-8EBA-46B7-A61B-4951B8F81247}" type="slidenum">
              <a:rPr kumimoji="1" lang="ja-JP" altLang="en-US" smtClean="0"/>
              <a:t>‹#›</a:t>
            </a:fld>
            <a:endParaRPr kumimoji="1" lang="ja-JP" altLang="en-US"/>
          </a:p>
        </p:txBody>
      </p:sp>
    </p:spTree>
    <p:extLst>
      <p:ext uri="{BB962C8B-B14F-4D97-AF65-F5344CB8AC3E}">
        <p14:creationId xmlns:p14="http://schemas.microsoft.com/office/powerpoint/2010/main" val="395858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7C0D5F5-C656-400A-8122-39CCF7A350B8}" type="datetimeFigureOut">
              <a:rPr kumimoji="1" lang="ja-JP" altLang="en-US" smtClean="0"/>
              <a:t>2020/6/9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64CAE8-8EBA-46B7-A61B-4951B8F81247}" type="slidenum">
              <a:rPr kumimoji="1" lang="ja-JP" altLang="en-US" smtClean="0"/>
              <a:t>‹#›</a:t>
            </a:fld>
            <a:endParaRPr kumimoji="1" lang="ja-JP" altLang="en-US"/>
          </a:p>
        </p:txBody>
      </p:sp>
    </p:spTree>
    <p:extLst>
      <p:ext uri="{BB962C8B-B14F-4D97-AF65-F5344CB8AC3E}">
        <p14:creationId xmlns:p14="http://schemas.microsoft.com/office/powerpoint/2010/main" val="1467042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7C0D5F5-C656-400A-8122-39CCF7A350B8}" type="datetimeFigureOut">
              <a:rPr kumimoji="1" lang="ja-JP" altLang="en-US" smtClean="0"/>
              <a:t>2020/6/9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64CAE8-8EBA-46B7-A61B-4951B8F81247}" type="slidenum">
              <a:rPr kumimoji="1" lang="ja-JP" altLang="en-US" smtClean="0"/>
              <a:t>‹#›</a:t>
            </a:fld>
            <a:endParaRPr kumimoji="1" lang="ja-JP" altLang="en-US"/>
          </a:p>
        </p:txBody>
      </p:sp>
    </p:spTree>
    <p:extLst>
      <p:ext uri="{BB962C8B-B14F-4D97-AF65-F5344CB8AC3E}">
        <p14:creationId xmlns:p14="http://schemas.microsoft.com/office/powerpoint/2010/main" val="2676798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7C0D5F5-C656-400A-8122-39CCF7A350B8}" type="datetimeFigureOut">
              <a:rPr kumimoji="1" lang="ja-JP" altLang="en-US" smtClean="0"/>
              <a:t>2020/6/9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C64CAE8-8EBA-46B7-A61B-4951B8F81247}" type="slidenum">
              <a:rPr kumimoji="1" lang="ja-JP" altLang="en-US" smtClean="0"/>
              <a:t>‹#›</a:t>
            </a:fld>
            <a:endParaRPr kumimoji="1" lang="ja-JP" altLang="en-US"/>
          </a:p>
        </p:txBody>
      </p:sp>
    </p:spTree>
    <p:extLst>
      <p:ext uri="{BB962C8B-B14F-4D97-AF65-F5344CB8AC3E}">
        <p14:creationId xmlns:p14="http://schemas.microsoft.com/office/powerpoint/2010/main" val="1697271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tmp"/><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02AEBE8B-F34E-4171-96E0-CF3A19E6B965}"/>
              </a:ext>
            </a:extLst>
          </p:cNvPr>
          <p:cNvPicPr>
            <a:picLocks noChangeAspect="1"/>
          </p:cNvPicPr>
          <p:nvPr/>
        </p:nvPicPr>
        <p:blipFill rotWithShape="1">
          <a:blip r:embed="rId2">
            <a:extLst>
              <a:ext uri="{28A0092B-C50C-407E-A947-70E740481C1C}">
                <a14:useLocalDpi xmlns:a14="http://schemas.microsoft.com/office/drawing/2010/main" val="0"/>
              </a:ext>
            </a:extLst>
          </a:blip>
          <a:srcRect l="3650" t="25959" r="79390"/>
          <a:stretch/>
        </p:blipFill>
        <p:spPr>
          <a:xfrm>
            <a:off x="591441" y="7902154"/>
            <a:ext cx="840679" cy="1057004"/>
          </a:xfrm>
          <a:prstGeom prst="rect">
            <a:avLst/>
          </a:prstGeom>
        </p:spPr>
      </p:pic>
      <p:sp>
        <p:nvSpPr>
          <p:cNvPr id="15" name="正方形/長方形 14">
            <a:extLst>
              <a:ext uri="{FF2B5EF4-FFF2-40B4-BE49-F238E27FC236}">
                <a16:creationId xmlns:a16="http://schemas.microsoft.com/office/drawing/2014/main" id="{4C47DF4A-E9C1-4635-9E65-BDD6710D4A21}"/>
              </a:ext>
            </a:extLst>
          </p:cNvPr>
          <p:cNvSpPr/>
          <p:nvPr/>
        </p:nvSpPr>
        <p:spPr>
          <a:xfrm>
            <a:off x="118147" y="-137236"/>
            <a:ext cx="6522940" cy="1569660"/>
          </a:xfrm>
          <a:prstGeom prst="rect">
            <a:avLst/>
          </a:prstGeom>
          <a:noFill/>
        </p:spPr>
        <p:txBody>
          <a:bodyPr wrap="none" lIns="91440" tIns="45720" rIns="91440" bIns="45720">
            <a:spAutoFit/>
          </a:bodyPr>
          <a:lstStyle/>
          <a:p>
            <a:r>
              <a:rPr lang="ja-JP" alt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創英角ｺﾞｼｯｸUB" panose="020B0909000000000000" pitchFamily="49" charset="-128"/>
                <a:ea typeface="HG創英角ｺﾞｼｯｸUB" panose="020B0909000000000000" pitchFamily="49" charset="-128"/>
              </a:rPr>
              <a:t>就</a:t>
            </a:r>
            <a:r>
              <a:rPr lang="ja-JP" alt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創英角ｺﾞｼｯｸUB" panose="020B0909000000000000" pitchFamily="49" charset="-128"/>
                <a:ea typeface="HG創英角ｺﾞｼｯｸUB" panose="020B0909000000000000" pitchFamily="49" charset="-128"/>
              </a:rPr>
              <a:t>　</a:t>
            </a:r>
            <a:r>
              <a:rPr lang="ja-JP" alt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創英角ｺﾞｼｯｸUB" panose="020B0909000000000000" pitchFamily="49" charset="-128"/>
                <a:ea typeface="HG創英角ｺﾞｼｯｸUB" panose="020B0909000000000000" pitchFamily="49" charset="-128"/>
              </a:rPr>
              <a:t>職</a:t>
            </a:r>
            <a:r>
              <a:rPr lang="ja-JP" alt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創英角ｺﾞｼｯｸUB" panose="020B0909000000000000" pitchFamily="49" charset="-128"/>
                <a:ea typeface="HG創英角ｺﾞｼｯｸUB" panose="020B0909000000000000" pitchFamily="49" charset="-128"/>
              </a:rPr>
              <a:t>　</a:t>
            </a:r>
            <a:r>
              <a:rPr lang="ja-JP" alt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創英角ｺﾞｼｯｸUB" panose="020B0909000000000000" pitchFamily="49" charset="-128"/>
                <a:ea typeface="HG創英角ｺﾞｼｯｸUB" panose="020B0909000000000000" pitchFamily="49" charset="-128"/>
              </a:rPr>
              <a:t>応援フェア</a:t>
            </a:r>
            <a:endParaRPr lang="ja-JP" alt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G創英角ｺﾞｼｯｸUB" panose="020B0909000000000000" pitchFamily="49" charset="-128"/>
              <a:ea typeface="HG創英角ｺﾞｼｯｸUB" panose="020B0909000000000000" pitchFamily="49" charset="-128"/>
            </a:endParaRPr>
          </a:p>
        </p:txBody>
      </p:sp>
      <p:pic>
        <p:nvPicPr>
          <p:cNvPr id="5" name="図 4">
            <a:extLst>
              <a:ext uri="{FF2B5EF4-FFF2-40B4-BE49-F238E27FC236}">
                <a16:creationId xmlns:a16="http://schemas.microsoft.com/office/drawing/2014/main" id="{12EBDC5A-6A72-4AA0-8144-5F58117672C8}"/>
              </a:ext>
            </a:extLst>
          </p:cNvPr>
          <p:cNvPicPr>
            <a:picLocks noChangeAspect="1"/>
          </p:cNvPicPr>
          <p:nvPr/>
        </p:nvPicPr>
        <p:blipFill rotWithShape="1">
          <a:blip r:embed="rId3">
            <a:extLst>
              <a:ext uri="{28A0092B-C50C-407E-A947-70E740481C1C}">
                <a14:useLocalDpi xmlns:a14="http://schemas.microsoft.com/office/drawing/2010/main" val="0"/>
              </a:ext>
            </a:extLst>
          </a:blip>
          <a:srcRect l="38505" t="22606" r="17374" b="58194"/>
          <a:stretch/>
        </p:blipFill>
        <p:spPr>
          <a:xfrm>
            <a:off x="156197" y="1533849"/>
            <a:ext cx="6634976" cy="1801504"/>
          </a:xfrm>
          <a:prstGeom prst="rect">
            <a:avLst/>
          </a:prstGeom>
          <a:ln>
            <a:noFill/>
          </a:ln>
          <a:effectLst>
            <a:softEdge rad="317500"/>
          </a:effectLst>
        </p:spPr>
      </p:pic>
      <p:pic>
        <p:nvPicPr>
          <p:cNvPr id="6" name="図 5">
            <a:extLst>
              <a:ext uri="{FF2B5EF4-FFF2-40B4-BE49-F238E27FC236}">
                <a16:creationId xmlns:a16="http://schemas.microsoft.com/office/drawing/2014/main" id="{10407E42-84F9-482E-AB1C-C629BF271AEF}"/>
              </a:ext>
            </a:extLst>
          </p:cNvPr>
          <p:cNvPicPr>
            <a:picLocks noChangeAspect="1"/>
          </p:cNvPicPr>
          <p:nvPr/>
        </p:nvPicPr>
        <p:blipFill rotWithShape="1">
          <a:blip r:embed="rId3">
            <a:extLst>
              <a:ext uri="{28A0092B-C50C-407E-A947-70E740481C1C}">
                <a14:useLocalDpi xmlns:a14="http://schemas.microsoft.com/office/drawing/2010/main" val="0"/>
              </a:ext>
            </a:extLst>
          </a:blip>
          <a:srcRect l="61258" t="57348" r="20721" b="18180"/>
          <a:stretch/>
        </p:blipFill>
        <p:spPr>
          <a:xfrm rot="21057770">
            <a:off x="830003" y="4008699"/>
            <a:ext cx="1204235" cy="919881"/>
          </a:xfrm>
          <a:prstGeom prst="rect">
            <a:avLst/>
          </a:prstGeom>
        </p:spPr>
      </p:pic>
      <p:pic>
        <p:nvPicPr>
          <p:cNvPr id="8" name="図 7">
            <a:extLst>
              <a:ext uri="{FF2B5EF4-FFF2-40B4-BE49-F238E27FC236}">
                <a16:creationId xmlns:a16="http://schemas.microsoft.com/office/drawing/2014/main" id="{70B04A82-F87E-4A56-812C-FA330D5E36A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248" b="93574" l="3270" r="99163">
                        <a14:foregroundMark x1="12041" y1="9248" x2="12041" y2="9248"/>
                        <a14:foregroundMark x1="18780" y1="67085" x2="18780" y2="67085"/>
                        <a14:foregroundMark x1="7695" y1="65831" x2="7695" y2="65831"/>
                        <a14:foregroundMark x1="7018" y1="67085" x2="7018" y2="67085"/>
                        <a14:foregroundMark x1="7018" y1="64577" x2="7018" y2="64577"/>
                        <a14:foregroundMark x1="3349" y1="63166" x2="9051" y2="63166"/>
                        <a14:foregroundMark x1="8054" y1="32915" x2="8054" y2="31661"/>
                        <a14:foregroundMark x1="7018" y1="36834" x2="7018" y2="36834"/>
                        <a14:foregroundMark x1="7018" y1="36834" x2="3668" y2="61912"/>
                        <a14:foregroundMark x1="12719" y1="93574" x2="12719" y2="93574"/>
                        <a14:foregroundMark x1="29466" y1="64577" x2="29466" y2="64577"/>
                        <a14:foregroundMark x1="36164" y1="43417" x2="36164" y2="43417"/>
                        <a14:foregroundMark x1="49561" y1="57994" x2="49561" y2="57994"/>
                        <a14:foregroundMark x1="55622" y1="61912" x2="55622" y2="61912"/>
                        <a14:foregroundMark x1="61962" y1="60502" x2="61962" y2="60502"/>
                        <a14:foregroundMark x1="65670" y1="53918" x2="65670" y2="53918"/>
                        <a14:foregroundMark x1="76037" y1="56583" x2="76037" y2="56583"/>
                        <a14:foregroundMark x1="80064" y1="56583" x2="80064" y2="56583"/>
                        <a14:foregroundMark x1="80742" y1="25078" x2="80742" y2="25078"/>
                        <a14:foregroundMark x1="85088" y1="52665" x2="85088" y2="52665"/>
                        <a14:foregroundMark x1="92783" y1="40752" x2="92783" y2="40752"/>
                        <a14:foregroundMark x1="99163" y1="53918" x2="99163" y2="53918"/>
                      </a14:backgroundRemoval>
                    </a14:imgEffect>
                  </a14:imgLayer>
                </a14:imgProps>
              </a:ext>
              <a:ext uri="{28A0092B-C50C-407E-A947-70E740481C1C}">
                <a14:useLocalDpi xmlns:a14="http://schemas.microsoft.com/office/drawing/2010/main" val="0"/>
              </a:ext>
            </a:extLst>
          </a:blip>
          <a:stretch>
            <a:fillRect/>
          </a:stretch>
        </p:blipFill>
        <p:spPr>
          <a:xfrm>
            <a:off x="3713229" y="21315"/>
            <a:ext cx="2557166" cy="650507"/>
          </a:xfrm>
          <a:prstGeom prst="rect">
            <a:avLst/>
          </a:prstGeom>
        </p:spPr>
      </p:pic>
      <p:sp>
        <p:nvSpPr>
          <p:cNvPr id="10" name="正方形/長方形 9">
            <a:extLst>
              <a:ext uri="{FF2B5EF4-FFF2-40B4-BE49-F238E27FC236}">
                <a16:creationId xmlns:a16="http://schemas.microsoft.com/office/drawing/2014/main" id="{49FC041C-9CB3-4786-BEC2-E29F4A38524B}"/>
              </a:ext>
            </a:extLst>
          </p:cNvPr>
          <p:cNvSpPr/>
          <p:nvPr/>
        </p:nvSpPr>
        <p:spPr>
          <a:xfrm rot="20925883">
            <a:off x="236386" y="3705845"/>
            <a:ext cx="2145139" cy="461665"/>
          </a:xfrm>
          <a:prstGeom prst="rect">
            <a:avLst/>
          </a:prstGeom>
          <a:noFill/>
        </p:spPr>
        <p:txBody>
          <a:bodyPr wrap="none" lIns="91440" tIns="45720" rIns="91440" bIns="45720">
            <a:spAutoFit/>
          </a:bodyPr>
          <a:lstStyle/>
          <a:p>
            <a:pPr algn="ctr"/>
            <a:r>
              <a:rPr lang="en-US" altLang="ja-JP" sz="2400" b="0" cap="none" spc="0" dirty="0">
                <a:ln w="0"/>
                <a:solidFill>
                  <a:srgbClr val="002060"/>
                </a:solidFill>
                <a:effectLst>
                  <a:outerShdw blurRad="38100" dist="25400" dir="5400000" algn="ctr" rotWithShape="0">
                    <a:srgbClr val="6E747A">
                      <a:alpha val="43000"/>
                    </a:srgbClr>
                  </a:outerShdw>
                </a:effectLst>
                <a:latin typeface="HGP創英角ｺﾞｼｯｸUB" panose="020B0900000000000000" pitchFamily="50" charset="-128"/>
                <a:ea typeface="HGP創英角ｺﾞｼｯｸUB" panose="020B0900000000000000" pitchFamily="50" charset="-128"/>
              </a:rPr>
              <a:t>7</a:t>
            </a:r>
            <a:r>
              <a:rPr lang="ja-JP" altLang="en-US" sz="2400" b="0" cap="none" spc="0" dirty="0">
                <a:ln w="0"/>
                <a:solidFill>
                  <a:srgbClr val="002060"/>
                </a:solidFill>
                <a:effectLst>
                  <a:outerShdw blurRad="38100" dist="25400" dir="5400000" algn="ctr" rotWithShape="0">
                    <a:srgbClr val="6E747A">
                      <a:alpha val="43000"/>
                    </a:srgbClr>
                  </a:outerShdw>
                </a:effectLst>
                <a:latin typeface="HGP創英角ｺﾞｼｯｸUB" panose="020B0900000000000000" pitchFamily="50" charset="-128"/>
                <a:ea typeface="HGP創英角ｺﾞｼｯｸUB" panose="020B0900000000000000" pitchFamily="50" charset="-128"/>
              </a:rPr>
              <a:t>月よりスタート</a:t>
            </a:r>
          </a:p>
        </p:txBody>
      </p:sp>
      <p:sp>
        <p:nvSpPr>
          <p:cNvPr id="11" name="正方形/長方形 10">
            <a:extLst>
              <a:ext uri="{FF2B5EF4-FFF2-40B4-BE49-F238E27FC236}">
                <a16:creationId xmlns:a16="http://schemas.microsoft.com/office/drawing/2014/main" id="{56CF9A83-E29E-4E81-8456-4A9819326F55}"/>
              </a:ext>
            </a:extLst>
          </p:cNvPr>
          <p:cNvSpPr/>
          <p:nvPr/>
        </p:nvSpPr>
        <p:spPr>
          <a:xfrm>
            <a:off x="2419714" y="3362001"/>
            <a:ext cx="4327377" cy="646331"/>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algn="ctr"/>
            <a:r>
              <a:rPr lang="en-US" altLang="ja-JP" dirty="0">
                <a:ln w="0"/>
                <a:solidFill>
                  <a:schemeClr val="tx1"/>
                </a:solidFill>
                <a:effectLst>
                  <a:outerShdw blurRad="38100" dist="25400" dir="5400000" algn="ctr" rotWithShape="0">
                    <a:srgbClr val="6E747A">
                      <a:alpha val="43000"/>
                    </a:srgbClr>
                  </a:outerShdw>
                </a:effectLst>
                <a:latin typeface="HGP創英角ｺﾞｼｯｸUB" panose="020B0900000000000000" pitchFamily="50" charset="-128"/>
                <a:ea typeface="HGP創英角ｺﾞｼｯｸUB" panose="020B0900000000000000" pitchFamily="50" charset="-128"/>
              </a:rPr>
              <a:t>7</a:t>
            </a:r>
            <a:r>
              <a:rPr lang="ja-JP" altLang="en-US" b="0" cap="none" spc="0" dirty="0">
                <a:ln w="0"/>
                <a:solidFill>
                  <a:schemeClr val="tx1"/>
                </a:solidFill>
                <a:effectLst>
                  <a:outerShdw blurRad="38100" dist="25400" dir="5400000" algn="ctr" rotWithShape="0">
                    <a:srgbClr val="6E747A">
                      <a:alpha val="43000"/>
                    </a:srgbClr>
                  </a:outerShdw>
                </a:effectLst>
                <a:latin typeface="HGP創英角ｺﾞｼｯｸUB" panose="020B0900000000000000" pitchFamily="50" charset="-128"/>
                <a:ea typeface="HGP創英角ｺﾞｼｯｸUB" panose="020B0900000000000000" pitchFamily="50" charset="-128"/>
              </a:rPr>
              <a:t>月中にご利用してくださった方には</a:t>
            </a:r>
            <a:endParaRPr lang="en-US" altLang="ja-JP" b="0" cap="none" spc="0" dirty="0">
              <a:ln w="0"/>
              <a:solidFill>
                <a:schemeClr val="tx1"/>
              </a:solidFill>
              <a:effectLst>
                <a:outerShdw blurRad="38100" dist="25400" dir="5400000" algn="ctr" rotWithShape="0">
                  <a:srgbClr val="6E747A">
                    <a:alpha val="43000"/>
                  </a:srgbClr>
                </a:outerShdw>
              </a:effectLst>
              <a:latin typeface="HGP創英角ｺﾞｼｯｸUB" panose="020B0900000000000000" pitchFamily="50" charset="-128"/>
              <a:ea typeface="HGP創英角ｺﾞｼｯｸUB" panose="020B0900000000000000" pitchFamily="50" charset="-128"/>
            </a:endParaRPr>
          </a:p>
          <a:p>
            <a:pPr algn="ctr"/>
            <a:r>
              <a:rPr lang="en-US" altLang="ja-JP" dirty="0">
                <a:ln w="0"/>
                <a:solidFill>
                  <a:schemeClr val="tx1"/>
                </a:solidFill>
                <a:effectLst>
                  <a:outerShdw blurRad="38100" dist="25400" dir="5400000" algn="ctr" rotWithShape="0">
                    <a:srgbClr val="6E747A">
                      <a:alpha val="43000"/>
                    </a:srgbClr>
                  </a:outerShdw>
                </a:effectLst>
                <a:latin typeface="HGP創英角ｺﾞｼｯｸUB" panose="020B0900000000000000" pitchFamily="50" charset="-128"/>
                <a:ea typeface="HGP創英角ｺﾞｼｯｸUB" panose="020B0900000000000000" pitchFamily="50" charset="-128"/>
              </a:rPr>
              <a:t>1</a:t>
            </a:r>
            <a:r>
              <a:rPr lang="ja-JP" altLang="en-US" dirty="0">
                <a:ln w="0"/>
                <a:solidFill>
                  <a:schemeClr val="tx1"/>
                </a:solidFill>
                <a:effectLst>
                  <a:outerShdw blurRad="38100" dist="25400" dir="5400000" algn="ctr" rotWithShape="0">
                    <a:srgbClr val="6E747A">
                      <a:alpha val="43000"/>
                    </a:srgbClr>
                  </a:outerShdw>
                </a:effectLst>
                <a:latin typeface="HGP創英角ｺﾞｼｯｸUB" panose="020B0900000000000000" pitchFamily="50" charset="-128"/>
                <a:ea typeface="HGP創英角ｺﾞｼｯｸUB" panose="020B0900000000000000" pitchFamily="50" charset="-128"/>
              </a:rPr>
              <a:t>ヶ月分（</a:t>
            </a:r>
            <a:r>
              <a:rPr lang="en-US" altLang="ja-JP" dirty="0">
                <a:ln w="0"/>
                <a:solidFill>
                  <a:schemeClr val="tx1"/>
                </a:solidFill>
                <a:effectLst>
                  <a:outerShdw blurRad="38100" dist="25400" dir="5400000" algn="ctr" rotWithShape="0">
                    <a:srgbClr val="6E747A">
                      <a:alpha val="43000"/>
                    </a:srgbClr>
                  </a:outerShdw>
                </a:effectLst>
                <a:latin typeface="HGP創英角ｺﾞｼｯｸUB" panose="020B0900000000000000" pitchFamily="50" charset="-128"/>
                <a:ea typeface="HGP創英角ｺﾞｼｯｸUB" panose="020B0900000000000000" pitchFamily="50" charset="-128"/>
              </a:rPr>
              <a:t>4,400</a:t>
            </a:r>
            <a:r>
              <a:rPr lang="ja-JP" altLang="en-US" dirty="0">
                <a:ln w="0"/>
                <a:solidFill>
                  <a:schemeClr val="tx1"/>
                </a:solidFill>
                <a:effectLst>
                  <a:outerShdw blurRad="38100" dist="25400" dir="5400000" algn="ctr" rotWithShape="0">
                    <a:srgbClr val="6E747A">
                      <a:alpha val="43000"/>
                    </a:srgbClr>
                  </a:outerShdw>
                </a:effectLst>
                <a:latin typeface="HGP創英角ｺﾞｼｯｸUB" panose="020B0900000000000000" pitchFamily="50" charset="-128"/>
                <a:ea typeface="HGP創英角ｺﾞｼｯｸUB" panose="020B0900000000000000" pitchFamily="50" charset="-128"/>
              </a:rPr>
              <a:t>円分）の食事券をプレゼント</a:t>
            </a:r>
            <a:endParaRPr lang="ja-JP" altLang="en-US" b="0" cap="none" spc="0" dirty="0">
              <a:ln w="0"/>
              <a:solidFill>
                <a:schemeClr val="tx1"/>
              </a:solidFill>
              <a:effectLst>
                <a:outerShdw blurRad="38100" dist="25400" dir="5400000" algn="ctr" rotWithShape="0">
                  <a:srgbClr val="6E747A">
                    <a:alpha val="43000"/>
                  </a:srgbClr>
                </a:outerShdw>
              </a:effectLst>
              <a:latin typeface="HGP創英角ｺﾞｼｯｸUB" panose="020B0900000000000000" pitchFamily="50" charset="-128"/>
              <a:ea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826A69DC-87E7-49BC-A02B-BCE180760383}"/>
              </a:ext>
            </a:extLst>
          </p:cNvPr>
          <p:cNvSpPr/>
          <p:nvPr/>
        </p:nvSpPr>
        <p:spPr>
          <a:xfrm rot="20894027">
            <a:off x="-458011" y="2849007"/>
            <a:ext cx="5434745" cy="707886"/>
          </a:xfrm>
          <a:prstGeom prst="rect">
            <a:avLst/>
          </a:prstGeom>
          <a:noFill/>
        </p:spPr>
        <p:txBody>
          <a:bodyPr wrap="square" lIns="91440" tIns="45720" rIns="91440" bIns="45720">
            <a:spAutoFit/>
          </a:bodyPr>
          <a:lstStyle/>
          <a:p>
            <a:pPr algn="ctr"/>
            <a:r>
              <a:rPr lang="ja-JP" altLang="en-US" sz="4000" b="1" dirty="0">
                <a:ln w="22225">
                  <a:solidFill>
                    <a:srgbClr val="FF0000"/>
                  </a:solidFill>
                  <a:prstDash val="solid"/>
                </a:ln>
                <a:solidFill>
                  <a:schemeClr val="bg1"/>
                </a:solidFill>
                <a:latin typeface="HGP創英角ﾎﾟｯﾌﾟ体" panose="040B0A00000000000000" pitchFamily="50" charset="-128"/>
                <a:ea typeface="HGP創英角ﾎﾟｯﾌﾟ体" panose="040B0A00000000000000" pitchFamily="50" charset="-128"/>
              </a:rPr>
              <a:t>給食</a:t>
            </a:r>
            <a:r>
              <a:rPr lang="ja-JP" altLang="en-US" sz="4000" b="1" cap="none" spc="0" dirty="0">
                <a:ln w="6600">
                  <a:solidFill>
                    <a:schemeClr val="bg1"/>
                  </a:solidFill>
                  <a:prstDash val="solid"/>
                </a:ln>
                <a:solidFill>
                  <a:srgbClr val="FF0000"/>
                </a:solidFill>
                <a:effectLst>
                  <a:outerShdw dist="38100" dir="2700000" algn="tl" rotWithShape="0">
                    <a:schemeClr val="accent2"/>
                  </a:outerShdw>
                </a:effectLst>
                <a:latin typeface="HGP創英角ﾎﾟｯﾌﾟ体" panose="040B0A00000000000000" pitchFamily="50" charset="-128"/>
                <a:ea typeface="HGP創英角ﾎﾟｯﾌﾟ体" panose="040B0A00000000000000" pitchFamily="50" charset="-128"/>
              </a:rPr>
              <a:t>はじめました！</a:t>
            </a:r>
          </a:p>
        </p:txBody>
      </p:sp>
      <p:sp>
        <p:nvSpPr>
          <p:cNvPr id="12" name="テキスト ボックス 11">
            <a:extLst>
              <a:ext uri="{FF2B5EF4-FFF2-40B4-BE49-F238E27FC236}">
                <a16:creationId xmlns:a16="http://schemas.microsoft.com/office/drawing/2014/main" id="{EF235F91-0B19-4F29-96A0-570873DB639F}"/>
              </a:ext>
            </a:extLst>
          </p:cNvPr>
          <p:cNvSpPr txBox="1"/>
          <p:nvPr/>
        </p:nvSpPr>
        <p:spPr>
          <a:xfrm>
            <a:off x="2099368" y="4047762"/>
            <a:ext cx="4824484" cy="1015663"/>
          </a:xfrm>
          <a:prstGeom prst="rect">
            <a:avLst/>
          </a:prstGeom>
          <a:noFill/>
        </p:spPr>
        <p:txBody>
          <a:bodyPr wrap="square" rtlCol="0">
            <a:spAutoFit/>
          </a:bodyPr>
          <a:lstStyle/>
          <a:p>
            <a:r>
              <a:rPr lang="ja-JP" altLang="en-US" sz="1200" dirty="0"/>
              <a:t>チャレジョブセンターでは、管理栄養士による徹底した指導のもとに製造されたお弁当を提供することができます。</a:t>
            </a:r>
            <a:endParaRPr lang="en-US" altLang="ja-JP" sz="1200" dirty="0"/>
          </a:p>
          <a:p>
            <a:br>
              <a:rPr lang="ja-JP" altLang="en-US" sz="1200" dirty="0"/>
            </a:br>
            <a:r>
              <a:rPr lang="ja-JP" altLang="en-US" sz="1200" dirty="0"/>
              <a:t>腎臓病、糖尿病、高血圧等の食事制限が必要な方の状況に合わせて、最適な御膳をご用意できます。</a:t>
            </a:r>
          </a:p>
        </p:txBody>
      </p:sp>
      <p:sp>
        <p:nvSpPr>
          <p:cNvPr id="16" name="テキスト ボックス 15">
            <a:extLst>
              <a:ext uri="{FF2B5EF4-FFF2-40B4-BE49-F238E27FC236}">
                <a16:creationId xmlns:a16="http://schemas.microsoft.com/office/drawing/2014/main" id="{35AD79F0-3E7C-464F-852B-964BC8D65F25}"/>
              </a:ext>
            </a:extLst>
          </p:cNvPr>
          <p:cNvSpPr txBox="1"/>
          <p:nvPr/>
        </p:nvSpPr>
        <p:spPr>
          <a:xfrm>
            <a:off x="1337022" y="1291970"/>
            <a:ext cx="4505566" cy="369332"/>
          </a:xfrm>
          <a:prstGeom prst="rect">
            <a:avLst/>
          </a:prstGeom>
          <a:noFill/>
        </p:spPr>
        <p:txBody>
          <a:bodyPr wrap="square" rtlCol="0">
            <a:spAutoFit/>
          </a:bodyPr>
          <a:lstStyle/>
          <a:p>
            <a:r>
              <a:rPr kumimoji="1" lang="ja-JP" altLang="en-US" dirty="0">
                <a:latin typeface="HG創英角ｺﾞｼｯｸUB" panose="020B0909000000000000" pitchFamily="49" charset="-128"/>
                <a:ea typeface="HG創英角ｺﾞｼｯｸUB" panose="020B0909000000000000" pitchFamily="49" charset="-128"/>
              </a:rPr>
              <a:t>～健康的な食生活からはじめたい方へ～</a:t>
            </a:r>
          </a:p>
        </p:txBody>
      </p:sp>
      <p:sp>
        <p:nvSpPr>
          <p:cNvPr id="17" name="テキスト ボックス 16">
            <a:extLst>
              <a:ext uri="{FF2B5EF4-FFF2-40B4-BE49-F238E27FC236}">
                <a16:creationId xmlns:a16="http://schemas.microsoft.com/office/drawing/2014/main" id="{743ABE72-C0A9-4E8E-AB18-16075A09D7B3}"/>
              </a:ext>
            </a:extLst>
          </p:cNvPr>
          <p:cNvSpPr txBox="1"/>
          <p:nvPr/>
        </p:nvSpPr>
        <p:spPr>
          <a:xfrm>
            <a:off x="594994" y="4857942"/>
            <a:ext cx="2552131" cy="246221"/>
          </a:xfrm>
          <a:prstGeom prst="rect">
            <a:avLst/>
          </a:prstGeom>
          <a:noFill/>
        </p:spPr>
        <p:txBody>
          <a:bodyPr wrap="square" rtlCol="0">
            <a:spAutoFit/>
          </a:bodyPr>
          <a:lstStyle/>
          <a:p>
            <a:r>
              <a:rPr kumimoji="1" lang="en-US" altLang="ja-JP" sz="1000" dirty="0"/>
              <a:t>※</a:t>
            </a:r>
            <a:r>
              <a:rPr kumimoji="1" lang="ja-JP" altLang="en-US" sz="1000" dirty="0"/>
              <a:t>イメージ写真</a:t>
            </a:r>
          </a:p>
        </p:txBody>
      </p:sp>
      <p:sp>
        <p:nvSpPr>
          <p:cNvPr id="20" name="テキスト ボックス 19">
            <a:extLst>
              <a:ext uri="{FF2B5EF4-FFF2-40B4-BE49-F238E27FC236}">
                <a16:creationId xmlns:a16="http://schemas.microsoft.com/office/drawing/2014/main" id="{B08C6E4D-C37F-4E08-94E4-499ED463FEE5}"/>
              </a:ext>
            </a:extLst>
          </p:cNvPr>
          <p:cNvSpPr txBox="1"/>
          <p:nvPr/>
        </p:nvSpPr>
        <p:spPr>
          <a:xfrm>
            <a:off x="0" y="5263115"/>
            <a:ext cx="5271444" cy="40011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1"/>
            <a:tileRect/>
          </a:gradFill>
        </p:spPr>
        <p:txBody>
          <a:bodyPr wrap="square" rtlCol="0">
            <a:spAutoFit/>
          </a:bodyPr>
          <a:lstStyle/>
          <a:p>
            <a:r>
              <a:rPr kumimoji="1" lang="ja-JP" altLang="en-US" sz="1400" dirty="0" err="1">
                <a:latin typeface="HGP創英角ｺﾞｼｯｸUB" panose="020B0900000000000000" pitchFamily="50" charset="-128"/>
                <a:ea typeface="HGP創英角ｺﾞｼｯｸUB" panose="020B0900000000000000" pitchFamily="50" charset="-128"/>
              </a:rPr>
              <a:t>障がい</a:t>
            </a:r>
            <a:r>
              <a:rPr kumimoji="1" lang="ja-JP" altLang="en-US" sz="1400" dirty="0">
                <a:latin typeface="HGP創英角ｺﾞｼｯｸUB" panose="020B0900000000000000" pitchFamily="50" charset="-128"/>
                <a:ea typeface="HGP創英角ｺﾞｼｯｸUB" panose="020B0900000000000000" pitchFamily="50" charset="-128"/>
              </a:rPr>
              <a:t>者就労移行支援事業所</a:t>
            </a:r>
            <a:r>
              <a:rPr kumimoji="1" lang="ja-JP" altLang="en-US" sz="2000" dirty="0">
                <a:latin typeface="HGP創英角ｺﾞｼｯｸUB" panose="020B0900000000000000" pitchFamily="50" charset="-128"/>
                <a:ea typeface="HGP創英角ｺﾞｼｯｸUB" panose="020B0900000000000000" pitchFamily="50" charset="-128"/>
              </a:rPr>
              <a:t>チャレジョブセンター</a:t>
            </a:r>
            <a:r>
              <a:rPr kumimoji="1" lang="ja-JP" altLang="en-US" sz="1400" dirty="0">
                <a:latin typeface="HGP創英角ｺﾞｼｯｸUB" panose="020B0900000000000000" pitchFamily="50" charset="-128"/>
                <a:ea typeface="HGP創英角ｺﾞｼｯｸUB" panose="020B0900000000000000" pitchFamily="50" charset="-128"/>
              </a:rPr>
              <a:t>とは</a:t>
            </a:r>
          </a:p>
        </p:txBody>
      </p:sp>
      <p:sp>
        <p:nvSpPr>
          <p:cNvPr id="21" name="テキスト ボックス 20">
            <a:extLst>
              <a:ext uri="{FF2B5EF4-FFF2-40B4-BE49-F238E27FC236}">
                <a16:creationId xmlns:a16="http://schemas.microsoft.com/office/drawing/2014/main" id="{82A3018D-E126-4E1F-A1EC-801BE3569647}"/>
              </a:ext>
            </a:extLst>
          </p:cNvPr>
          <p:cNvSpPr txBox="1"/>
          <p:nvPr/>
        </p:nvSpPr>
        <p:spPr>
          <a:xfrm>
            <a:off x="76627" y="5764787"/>
            <a:ext cx="5076967" cy="807913"/>
          </a:xfrm>
          <a:prstGeom prst="rect">
            <a:avLst/>
          </a:prstGeom>
          <a:noFill/>
        </p:spPr>
        <p:txBody>
          <a:bodyPr wrap="square" rtlCol="0">
            <a:spAutoFit/>
          </a:bodyPr>
          <a:lstStyle/>
          <a:p>
            <a:r>
              <a:rPr lang="ja-JP" altLang="en-US" sz="1200" dirty="0"/>
              <a:t>就労したい障がいのある方が、就職に必要な知識や能力の向上のため、職業訓練や職場体験を行い、就職から就職後の定着まで一貫した支援を受けることができます。</a:t>
            </a:r>
            <a:endParaRPr lang="en-US" altLang="ja-JP" sz="1200" dirty="0"/>
          </a:p>
          <a:p>
            <a:endParaRPr lang="en-US" altLang="ja-JP" sz="1050" dirty="0"/>
          </a:p>
        </p:txBody>
      </p:sp>
      <p:sp>
        <p:nvSpPr>
          <p:cNvPr id="22" name="テキスト ボックス 21">
            <a:extLst>
              <a:ext uri="{FF2B5EF4-FFF2-40B4-BE49-F238E27FC236}">
                <a16:creationId xmlns:a16="http://schemas.microsoft.com/office/drawing/2014/main" id="{9FB30A84-0F67-4BB8-96D0-302AF7BB919B}"/>
              </a:ext>
            </a:extLst>
          </p:cNvPr>
          <p:cNvSpPr txBox="1"/>
          <p:nvPr/>
        </p:nvSpPr>
        <p:spPr>
          <a:xfrm>
            <a:off x="116843" y="8705947"/>
            <a:ext cx="6637966" cy="738664"/>
          </a:xfrm>
          <a:prstGeom prst="rect">
            <a:avLst/>
          </a:prstGeom>
          <a:noFill/>
        </p:spPr>
        <p:txBody>
          <a:bodyPr wrap="square" rtlCol="0">
            <a:spAutoFit/>
          </a:bodyPr>
          <a:lstStyle/>
          <a:p>
            <a:endParaRPr lang="en-US" altLang="ja-JP" sz="1400" dirty="0"/>
          </a:p>
          <a:p>
            <a:r>
              <a:rPr lang="ja-JP" altLang="en-US" sz="1400" dirty="0"/>
              <a:t>ご自身の力を発揮するためには生活リズムが整っていることが基本です。</a:t>
            </a:r>
            <a:endParaRPr lang="en-US" altLang="ja-JP" sz="1400" dirty="0"/>
          </a:p>
          <a:p>
            <a:r>
              <a:rPr lang="ja-JP" altLang="en-US" sz="1400" b="1" dirty="0"/>
              <a:t>　　　　　　　　　　　　　まずは、健康的な食生活からはじめてみませんか？</a:t>
            </a:r>
          </a:p>
        </p:txBody>
      </p:sp>
      <p:pic>
        <p:nvPicPr>
          <p:cNvPr id="19" name="図 18">
            <a:extLst>
              <a:ext uri="{FF2B5EF4-FFF2-40B4-BE49-F238E27FC236}">
                <a16:creationId xmlns:a16="http://schemas.microsoft.com/office/drawing/2014/main" id="{8C5CA973-9CBC-42FB-B0E5-0C25CAE032C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639" b="95783" l="9857" r="92294">
                        <a14:foregroundMark x1="30824" y1="92570" x2="30824" y2="92570"/>
                        <a14:foregroundMark x1="71864" y1="94980" x2="71864" y2="94980"/>
                        <a14:foregroundMark x1="92294" y1="71084" x2="92294" y2="71084"/>
                        <a14:foregroundMark x1="80645" y1="24297" x2="80645" y2="24297"/>
                        <a14:foregroundMark x1="89427" y1="24297" x2="89427" y2="24297"/>
                        <a14:foregroundMark x1="22043" y1="22691" x2="22043" y2="22691"/>
                        <a14:foregroundMark x1="13262" y1="22691" x2="13262" y2="22691"/>
                        <a14:foregroundMark x1="32258" y1="95783" x2="32258" y2="95783"/>
                        <a14:foregroundMark x1="89427" y1="22691" x2="89427" y2="22691"/>
                        <a14:foregroundMark x1="72581" y1="22691" x2="72581" y2="22691"/>
                        <a14:foregroundMark x1="22043" y1="26908" x2="22043" y2="26908"/>
                      </a14:backgroundRemoval>
                    </a14:imgEffect>
                  </a14:imgLayer>
                </a14:imgProps>
              </a:ext>
              <a:ext uri="{28A0092B-C50C-407E-A947-70E740481C1C}">
                <a14:useLocalDpi xmlns:a14="http://schemas.microsoft.com/office/drawing/2010/main" val="0"/>
              </a:ext>
            </a:extLst>
          </a:blip>
          <a:stretch>
            <a:fillRect/>
          </a:stretch>
        </p:blipFill>
        <p:spPr>
          <a:xfrm>
            <a:off x="5076967" y="5041952"/>
            <a:ext cx="1592370" cy="1421147"/>
          </a:xfrm>
          <a:prstGeom prst="rect">
            <a:avLst/>
          </a:prstGeom>
        </p:spPr>
      </p:pic>
      <p:sp>
        <p:nvSpPr>
          <p:cNvPr id="26" name="テキスト ボックス 25">
            <a:extLst>
              <a:ext uri="{FF2B5EF4-FFF2-40B4-BE49-F238E27FC236}">
                <a16:creationId xmlns:a16="http://schemas.microsoft.com/office/drawing/2014/main" id="{D7E88468-EDD2-4164-8E39-02063670B615}"/>
              </a:ext>
            </a:extLst>
          </p:cNvPr>
          <p:cNvSpPr txBox="1"/>
          <p:nvPr/>
        </p:nvSpPr>
        <p:spPr>
          <a:xfrm>
            <a:off x="-71895" y="6516208"/>
            <a:ext cx="6863068" cy="461665"/>
          </a:xfrm>
          <a:prstGeom prst="rect">
            <a:avLst/>
          </a:prstGeom>
          <a:noFill/>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rPr>
              <a:t>「コミュニケーションの力」「実践の力「生活の力」の</a:t>
            </a:r>
            <a:r>
              <a:rPr lang="en-US" altLang="ja-JP" sz="1200" dirty="0">
                <a:latin typeface="游ゴシック" panose="020B0400000000000000" pitchFamily="50" charset="-128"/>
                <a:ea typeface="游ゴシック" panose="020B0400000000000000" pitchFamily="50" charset="-128"/>
              </a:rPr>
              <a:t>3</a:t>
            </a:r>
            <a:r>
              <a:rPr lang="ja-JP" altLang="en-US" sz="1200" dirty="0" err="1">
                <a:latin typeface="游ゴシック" panose="020B0400000000000000" pitchFamily="50" charset="-128"/>
                <a:ea typeface="游ゴシック" panose="020B0400000000000000" pitchFamily="50" charset="-128"/>
              </a:rPr>
              <a:t>つの</a:t>
            </a:r>
            <a:r>
              <a:rPr lang="ja-JP" altLang="en-US" sz="1200" dirty="0">
                <a:latin typeface="游ゴシック" panose="020B0400000000000000" pitchFamily="50" charset="-128"/>
                <a:ea typeface="游ゴシック" panose="020B0400000000000000" pitchFamily="50" charset="-128"/>
              </a:rPr>
              <a:t>力を中心に培うために    私達と一緒に一歩づつ前に進んでいきましょう。</a:t>
            </a:r>
            <a:endParaRPr lang="en-US" altLang="ja-JP" sz="1200"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F4E74417-72C2-4F92-8625-A27DFBCB86BD}"/>
              </a:ext>
            </a:extLst>
          </p:cNvPr>
          <p:cNvSpPr txBox="1"/>
          <p:nvPr/>
        </p:nvSpPr>
        <p:spPr>
          <a:xfrm>
            <a:off x="1586556" y="7035408"/>
            <a:ext cx="5271444" cy="40011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0" scaled="1"/>
            <a:tileRect/>
          </a:gradFill>
        </p:spPr>
        <p:txBody>
          <a:bodyPr wrap="square" rtlCol="0">
            <a:spAutoFit/>
          </a:bodyPr>
          <a:lstStyle/>
          <a:p>
            <a:pPr algn="r"/>
            <a:r>
              <a:rPr kumimoji="1" lang="ja-JP" altLang="en-US" sz="1400" dirty="0">
                <a:latin typeface="HGP創英角ｺﾞｼｯｸUB" panose="020B0900000000000000" pitchFamily="50" charset="-128"/>
                <a:ea typeface="HGP創英角ｺﾞｼｯｸUB" panose="020B0900000000000000" pitchFamily="50" charset="-128"/>
              </a:rPr>
              <a:t>チャレジョブセンターの</a:t>
            </a:r>
            <a:r>
              <a:rPr kumimoji="1" lang="ja-JP" altLang="en-US" sz="2000" dirty="0">
                <a:latin typeface="HGP創英角ｺﾞｼｯｸUB" panose="020B0900000000000000" pitchFamily="50" charset="-128"/>
                <a:ea typeface="HGP創英角ｺﾞｼｯｸUB" panose="020B0900000000000000" pitchFamily="50" charset="-128"/>
              </a:rPr>
              <a:t>就職率が高い</a:t>
            </a:r>
            <a:r>
              <a:rPr kumimoji="1" lang="ja-JP" altLang="en-US" sz="1400" dirty="0">
                <a:latin typeface="HGP創英角ｺﾞｼｯｸUB" panose="020B0900000000000000" pitchFamily="50" charset="-128"/>
                <a:ea typeface="HGP創英角ｺﾞｼｯｸUB" panose="020B0900000000000000" pitchFamily="50" charset="-128"/>
              </a:rPr>
              <a:t>理由</a:t>
            </a:r>
          </a:p>
        </p:txBody>
      </p:sp>
      <p:sp>
        <p:nvSpPr>
          <p:cNvPr id="28" name="テキスト ボックス 27">
            <a:extLst>
              <a:ext uri="{FF2B5EF4-FFF2-40B4-BE49-F238E27FC236}">
                <a16:creationId xmlns:a16="http://schemas.microsoft.com/office/drawing/2014/main" id="{EC30AF34-16D4-4F46-9D07-C4F7B388BE9E}"/>
              </a:ext>
            </a:extLst>
          </p:cNvPr>
          <p:cNvSpPr txBox="1"/>
          <p:nvPr/>
        </p:nvSpPr>
        <p:spPr>
          <a:xfrm>
            <a:off x="24561" y="7537476"/>
            <a:ext cx="6766612" cy="677108"/>
          </a:xfrm>
          <a:prstGeom prst="rect">
            <a:avLst/>
          </a:prstGeom>
          <a:noFill/>
        </p:spPr>
        <p:txBody>
          <a:bodyPr wrap="square" rtlCol="0">
            <a:spAutoFit/>
          </a:bodyPr>
          <a:lstStyle/>
          <a:p>
            <a:r>
              <a:rPr lang="ja-JP" altLang="en-US" sz="1200" dirty="0"/>
              <a:t>目標も選ぶ道も一人ひとり違うから、一人ひとりとキャリアの専門スタッフが相談しながら</a:t>
            </a:r>
            <a:endParaRPr lang="en-US" altLang="ja-JP" sz="1200" dirty="0"/>
          </a:p>
          <a:p>
            <a:r>
              <a:rPr lang="en-US" altLang="ja-JP" sz="1200" dirty="0"/>
              <a:t>1</a:t>
            </a:r>
            <a:r>
              <a:rPr lang="ja-JP" altLang="en-US" sz="1200" dirty="0"/>
              <a:t>週間ごとにプログラムを作ってトレーニングを進めます。</a:t>
            </a:r>
            <a:endParaRPr kumimoji="1" lang="ja-JP" altLang="en-US" sz="1200" dirty="0"/>
          </a:p>
          <a:p>
            <a:endParaRPr kumimoji="1" lang="ja-JP" altLang="en-US" sz="1400" dirty="0"/>
          </a:p>
        </p:txBody>
      </p:sp>
      <p:sp>
        <p:nvSpPr>
          <p:cNvPr id="29" name="テキスト ボックス 28">
            <a:extLst>
              <a:ext uri="{FF2B5EF4-FFF2-40B4-BE49-F238E27FC236}">
                <a16:creationId xmlns:a16="http://schemas.microsoft.com/office/drawing/2014/main" id="{CCF287B9-8F19-427B-B7E1-76C629AC7E69}"/>
              </a:ext>
            </a:extLst>
          </p:cNvPr>
          <p:cNvSpPr txBox="1"/>
          <p:nvPr/>
        </p:nvSpPr>
        <p:spPr>
          <a:xfrm>
            <a:off x="-1354" y="9565205"/>
            <a:ext cx="6859354" cy="369332"/>
          </a:xfrm>
          <a:prstGeom prst="rect">
            <a:avLst/>
          </a:prstGeom>
          <a:solidFill>
            <a:srgbClr val="92D050"/>
          </a:solidFill>
        </p:spPr>
        <p:txBody>
          <a:bodyPr wrap="square" rtlCol="0">
            <a:spAutoFit/>
          </a:bodyPr>
          <a:lstStyle/>
          <a:p>
            <a:r>
              <a:rPr kumimoji="1" lang="ja-JP" altLang="en-US" sz="1200" dirty="0"/>
              <a:t>　　見学・相談の問合せ先：</a:t>
            </a:r>
            <a:r>
              <a:rPr kumimoji="1" lang="en-US" altLang="ja-JP" b="1" dirty="0"/>
              <a:t>0800-800-0311</a:t>
            </a:r>
            <a:r>
              <a:rPr kumimoji="1" lang="ja-JP" altLang="en-US" b="1" dirty="0"/>
              <a:t>　　チャレジョブセンター仙台</a:t>
            </a:r>
          </a:p>
        </p:txBody>
      </p:sp>
      <p:pic>
        <p:nvPicPr>
          <p:cNvPr id="23" name="図 22">
            <a:extLst>
              <a:ext uri="{FF2B5EF4-FFF2-40B4-BE49-F238E27FC236}">
                <a16:creationId xmlns:a16="http://schemas.microsoft.com/office/drawing/2014/main" id="{DC4C15A5-7331-4C23-B080-33B558DD93EC}"/>
              </a:ext>
            </a:extLst>
          </p:cNvPr>
          <p:cNvPicPr>
            <a:picLocks noChangeAspect="1"/>
          </p:cNvPicPr>
          <p:nvPr/>
        </p:nvPicPr>
        <p:blipFill rotWithShape="1">
          <a:blip r:embed="rId2">
            <a:extLst>
              <a:ext uri="{28A0092B-C50C-407E-A947-70E740481C1C}">
                <a14:useLocalDpi xmlns:a14="http://schemas.microsoft.com/office/drawing/2010/main" val="0"/>
              </a:ext>
            </a:extLst>
          </a:blip>
          <a:srcRect l="22491" t="25959" r="60548"/>
          <a:stretch/>
        </p:blipFill>
        <p:spPr>
          <a:xfrm>
            <a:off x="1774431" y="7931764"/>
            <a:ext cx="840679" cy="1057004"/>
          </a:xfrm>
          <a:prstGeom prst="rect">
            <a:avLst/>
          </a:prstGeom>
        </p:spPr>
      </p:pic>
      <p:pic>
        <p:nvPicPr>
          <p:cNvPr id="25" name="図 24">
            <a:extLst>
              <a:ext uri="{FF2B5EF4-FFF2-40B4-BE49-F238E27FC236}">
                <a16:creationId xmlns:a16="http://schemas.microsoft.com/office/drawing/2014/main" id="{EB65AF44-873C-459A-B519-7CBBA63D517E}"/>
              </a:ext>
            </a:extLst>
          </p:cNvPr>
          <p:cNvPicPr>
            <a:picLocks noChangeAspect="1"/>
          </p:cNvPicPr>
          <p:nvPr/>
        </p:nvPicPr>
        <p:blipFill rotWithShape="1">
          <a:blip r:embed="rId2">
            <a:extLst>
              <a:ext uri="{28A0092B-C50C-407E-A947-70E740481C1C}">
                <a14:useLocalDpi xmlns:a14="http://schemas.microsoft.com/office/drawing/2010/main" val="0"/>
              </a:ext>
            </a:extLst>
          </a:blip>
          <a:srcRect l="43001" t="25959" r="40203"/>
          <a:stretch/>
        </p:blipFill>
        <p:spPr>
          <a:xfrm>
            <a:off x="2963360" y="7923321"/>
            <a:ext cx="832514" cy="1057004"/>
          </a:xfrm>
          <a:prstGeom prst="rect">
            <a:avLst/>
          </a:prstGeom>
        </p:spPr>
      </p:pic>
      <p:pic>
        <p:nvPicPr>
          <p:cNvPr id="30" name="図 29">
            <a:extLst>
              <a:ext uri="{FF2B5EF4-FFF2-40B4-BE49-F238E27FC236}">
                <a16:creationId xmlns:a16="http://schemas.microsoft.com/office/drawing/2014/main" id="{80D1DFFC-6D47-454F-9C25-BC32D75EB0EC}"/>
              </a:ext>
            </a:extLst>
          </p:cNvPr>
          <p:cNvPicPr>
            <a:picLocks noChangeAspect="1"/>
          </p:cNvPicPr>
          <p:nvPr/>
        </p:nvPicPr>
        <p:blipFill rotWithShape="1">
          <a:blip r:embed="rId2">
            <a:extLst>
              <a:ext uri="{28A0092B-C50C-407E-A947-70E740481C1C}">
                <a14:useLocalDpi xmlns:a14="http://schemas.microsoft.com/office/drawing/2010/main" val="0"/>
              </a:ext>
            </a:extLst>
          </a:blip>
          <a:srcRect l="62007" t="28855" r="18906" b="-2895"/>
          <a:stretch/>
        </p:blipFill>
        <p:spPr>
          <a:xfrm>
            <a:off x="4144124" y="8009513"/>
            <a:ext cx="946114" cy="1057004"/>
          </a:xfrm>
          <a:prstGeom prst="rect">
            <a:avLst/>
          </a:prstGeom>
        </p:spPr>
      </p:pic>
      <p:pic>
        <p:nvPicPr>
          <p:cNvPr id="31" name="図 30">
            <a:extLst>
              <a:ext uri="{FF2B5EF4-FFF2-40B4-BE49-F238E27FC236}">
                <a16:creationId xmlns:a16="http://schemas.microsoft.com/office/drawing/2014/main" id="{D1E8B705-FAE0-42B6-AD23-9F29757957F7}"/>
              </a:ext>
            </a:extLst>
          </p:cNvPr>
          <p:cNvPicPr>
            <a:picLocks noChangeAspect="1"/>
          </p:cNvPicPr>
          <p:nvPr/>
        </p:nvPicPr>
        <p:blipFill rotWithShape="1">
          <a:blip r:embed="rId2">
            <a:extLst>
              <a:ext uri="{28A0092B-C50C-407E-A947-70E740481C1C}">
                <a14:useLocalDpi xmlns:a14="http://schemas.microsoft.com/office/drawing/2010/main" val="0"/>
              </a:ext>
            </a:extLst>
          </a:blip>
          <a:srcRect l="79899" t="30764"/>
          <a:stretch/>
        </p:blipFill>
        <p:spPr>
          <a:xfrm>
            <a:off x="5270207" y="7995121"/>
            <a:ext cx="996352" cy="988398"/>
          </a:xfrm>
          <a:prstGeom prst="rect">
            <a:avLst/>
          </a:prstGeom>
        </p:spPr>
      </p:pic>
    </p:spTree>
    <p:extLst>
      <p:ext uri="{BB962C8B-B14F-4D97-AF65-F5344CB8AC3E}">
        <p14:creationId xmlns:p14="http://schemas.microsoft.com/office/powerpoint/2010/main" val="227414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86393" y="630759"/>
            <a:ext cx="5028818" cy="307777"/>
          </a:xfrm>
          <a:prstGeom prst="rect">
            <a:avLst/>
          </a:prstGeom>
          <a:noFill/>
        </p:spPr>
        <p:txBody>
          <a:bodyPr wrap="square" rtlCol="0">
            <a:spAutoFit/>
          </a:bodyPr>
          <a:lstStyle/>
          <a:p>
            <a:r>
              <a:rPr lang="ja-JP" altLang="en-US" sz="1400" b="1" dirty="0">
                <a:latin typeface="HGP創英角ｺﾞｼｯｸUB" panose="020B0900000000000000" pitchFamily="50" charset="-128"/>
                <a:ea typeface="HGP創英角ｺﾞｼｯｸUB" panose="020B0900000000000000" pitchFamily="50" charset="-128"/>
              </a:rPr>
              <a:t>　</a:t>
            </a:r>
            <a:endParaRPr lang="en-US" altLang="ja-JP" sz="1200" b="1" dirty="0">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4010397" y="5842293"/>
            <a:ext cx="2736901" cy="110799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「就労準備型」のスタイルで将来の</a:t>
            </a:r>
            <a:r>
              <a:rPr lang="ja-JP" altLang="en-US" sz="1100" dirty="0">
                <a:latin typeface="Meiryo UI" panose="020B0604030504040204" pitchFamily="50" charset="-128"/>
                <a:ea typeface="Meiryo UI" panose="020B0604030504040204" pitchFamily="50" charset="-128"/>
              </a:rPr>
              <a:t>「働くこと」「就職すること」について学習、体験をしてもらうことを目的としています</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学校卒業後、社会生活の中で必要とされる</a:t>
            </a:r>
            <a:r>
              <a:rPr lang="ja-JP" altLang="en-US" sz="1100" dirty="0">
                <a:latin typeface="Meiryo UI" panose="020B0604030504040204" pitchFamily="50" charset="-128"/>
                <a:ea typeface="Meiryo UI" panose="020B0604030504040204" pitchFamily="50" charset="-128"/>
              </a:rPr>
              <a:t>スキルを身につけられるようなカリキュラムを取り入れています。</a:t>
            </a:r>
            <a:endParaRPr kumimoji="1" lang="ja-JP" altLang="en-US" sz="11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4842" y="8463532"/>
            <a:ext cx="4782504" cy="1200329"/>
          </a:xfrm>
          <a:prstGeom prst="rect">
            <a:avLst/>
          </a:prstGeom>
          <a:noFill/>
        </p:spPr>
        <p:txBody>
          <a:bodyPr wrap="square" rtlCol="0">
            <a:spAutoFit/>
          </a:bodyPr>
          <a:lstStyle/>
          <a:p>
            <a:pPr eaLnBrk="0" hangingPunct="0"/>
            <a:r>
              <a:rPr lang="ja-JP" altLang="en-US" sz="1200" dirty="0"/>
              <a:t>就労移行支援事業所</a:t>
            </a:r>
            <a:r>
              <a:rPr lang="ja-JP" altLang="en-US" sz="1600" dirty="0">
                <a:latin typeface="HGP創英角ﾎﾟｯﾌﾟ体" panose="040B0A00000000000000" pitchFamily="50" charset="-128"/>
                <a:ea typeface="HGP創英角ﾎﾟｯﾌﾟ体" panose="040B0A00000000000000" pitchFamily="50" charset="-128"/>
              </a:rPr>
              <a:t>チャレジョブセンター仙台</a:t>
            </a:r>
            <a:endParaRPr lang="en-US" altLang="ja-JP" sz="1600" dirty="0">
              <a:latin typeface="HGP創英角ﾎﾟｯﾌﾟ体" panose="040B0A00000000000000" pitchFamily="50" charset="-128"/>
              <a:ea typeface="HGP創英角ﾎﾟｯﾌﾟ体" panose="040B0A00000000000000" pitchFamily="50" charset="-128"/>
            </a:endParaRPr>
          </a:p>
          <a:p>
            <a:pPr eaLnBrk="0" hangingPunct="0"/>
            <a:endParaRPr lang="en-US" altLang="ja-JP" sz="1200" dirty="0">
              <a:latin typeface="HGP創英角ﾎﾟｯﾌﾟ体" panose="040B0A00000000000000" pitchFamily="50" charset="-128"/>
              <a:ea typeface="HGP創英角ﾎﾟｯﾌﾟ体" panose="040B0A00000000000000" pitchFamily="50" charset="-128"/>
            </a:endParaRPr>
          </a:p>
          <a:p>
            <a:r>
              <a:rPr lang="ja-JP" altLang="ja-JP" sz="1200" b="1" dirty="0">
                <a:latin typeface="+mj-ea"/>
              </a:rPr>
              <a:t>仙台市宮城野区榴岡</a:t>
            </a:r>
            <a:r>
              <a:rPr lang="en-US" altLang="ja-JP" sz="1200" b="1" dirty="0">
                <a:latin typeface="+mj-ea"/>
              </a:rPr>
              <a:t>4</a:t>
            </a:r>
            <a:r>
              <a:rPr lang="ja-JP" altLang="ja-JP" sz="1200" b="1" dirty="0">
                <a:latin typeface="+mj-ea"/>
              </a:rPr>
              <a:t>丁目</a:t>
            </a:r>
            <a:r>
              <a:rPr lang="en-US" altLang="ja-JP" sz="1200" b="1" dirty="0">
                <a:latin typeface="+mj-ea"/>
              </a:rPr>
              <a:t>1-8</a:t>
            </a:r>
            <a:r>
              <a:rPr lang="ja-JP" altLang="ja-JP" sz="1200" b="1" dirty="0">
                <a:latin typeface="+mj-ea"/>
              </a:rPr>
              <a:t>パルシティ仙台</a:t>
            </a:r>
            <a:r>
              <a:rPr lang="en-US" altLang="ja-JP" sz="1200" b="1" dirty="0">
                <a:latin typeface="+mj-ea"/>
              </a:rPr>
              <a:t>3</a:t>
            </a:r>
            <a:r>
              <a:rPr lang="ja-JP" altLang="ja-JP" sz="1200" b="1" dirty="0">
                <a:latin typeface="+mj-ea"/>
              </a:rPr>
              <a:t>Ｆ</a:t>
            </a:r>
            <a:r>
              <a:rPr lang="en-US" altLang="ja-JP" sz="1200" b="1" dirty="0">
                <a:latin typeface="+mj-ea"/>
              </a:rPr>
              <a:t>-</a:t>
            </a:r>
            <a:r>
              <a:rPr lang="ja-JP" altLang="ja-JP" sz="1200" b="1" dirty="0">
                <a:latin typeface="+mj-ea"/>
              </a:rPr>
              <a:t>Ｂ</a:t>
            </a:r>
            <a:r>
              <a:rPr lang="en-US" altLang="ja-JP" sz="1200" b="1" dirty="0">
                <a:latin typeface="+mj-ea"/>
              </a:rPr>
              <a:t>2</a:t>
            </a:r>
            <a:endParaRPr lang="ja-JP" altLang="ja-JP" sz="1200" b="1" dirty="0">
              <a:latin typeface="+mj-ea"/>
            </a:endParaRPr>
          </a:p>
          <a:p>
            <a:r>
              <a:rPr kumimoji="1" lang="en-US" altLang="ja-JP" sz="1600" b="1" dirty="0">
                <a:latin typeface="+mj-ea"/>
              </a:rPr>
              <a:t>【</a:t>
            </a:r>
            <a:r>
              <a:rPr kumimoji="1" lang="ja-JP" altLang="en-US" sz="1600" b="1" dirty="0">
                <a:latin typeface="+mj-ea"/>
              </a:rPr>
              <a:t>総合受付</a:t>
            </a:r>
            <a:r>
              <a:rPr kumimoji="1" lang="en-US" altLang="ja-JP" sz="1600" b="1" dirty="0">
                <a:latin typeface="+mj-ea"/>
              </a:rPr>
              <a:t>】</a:t>
            </a:r>
          </a:p>
          <a:p>
            <a:r>
              <a:rPr lang="en-US" altLang="ja-JP" sz="1600" b="1" dirty="0">
                <a:latin typeface="+mj-ea"/>
              </a:rPr>
              <a:t>TEL</a:t>
            </a:r>
            <a:r>
              <a:rPr lang="ja-JP" altLang="ja-JP" sz="1600" b="1" dirty="0">
                <a:latin typeface="+mj-ea"/>
              </a:rPr>
              <a:t>： </a:t>
            </a:r>
            <a:r>
              <a:rPr lang="en-US" altLang="ja-JP" sz="1600" b="1" dirty="0">
                <a:latin typeface="+mj-ea"/>
              </a:rPr>
              <a:t>022-766-8107</a:t>
            </a:r>
            <a:r>
              <a:rPr lang="ja-JP" altLang="ja-JP" sz="1600" b="1" dirty="0">
                <a:latin typeface="+mj-ea"/>
              </a:rPr>
              <a:t>　</a:t>
            </a:r>
            <a:r>
              <a:rPr lang="en-US" altLang="ja-JP" sz="1600" b="1" dirty="0">
                <a:latin typeface="+mj-ea"/>
              </a:rPr>
              <a:t>FAX</a:t>
            </a:r>
            <a:r>
              <a:rPr lang="ja-JP" altLang="ja-JP" sz="1600" b="1" dirty="0">
                <a:latin typeface="+mj-ea"/>
              </a:rPr>
              <a:t>： </a:t>
            </a:r>
            <a:r>
              <a:rPr lang="en-US" altLang="ja-JP" sz="1600" b="1" dirty="0">
                <a:latin typeface="+mj-ea"/>
              </a:rPr>
              <a:t>022-766-8108</a:t>
            </a:r>
            <a:endParaRPr lang="ja-JP" altLang="ja-JP" sz="1600" dirty="0"/>
          </a:p>
        </p:txBody>
      </p:sp>
      <p:sp>
        <p:nvSpPr>
          <p:cNvPr id="2" name="角丸四角形 1"/>
          <p:cNvSpPr/>
          <p:nvPr/>
        </p:nvSpPr>
        <p:spPr>
          <a:xfrm>
            <a:off x="168563" y="611059"/>
            <a:ext cx="6476855" cy="1969387"/>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nvSpPr>
        <p:spPr>
          <a:xfrm>
            <a:off x="472575" y="456576"/>
            <a:ext cx="2564687" cy="357756"/>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dirty="0">
                <a:latin typeface="HG創英角ﾎﾟｯﾌﾟ体" panose="040B0A09000000000000" pitchFamily="49" charset="-128"/>
                <a:ea typeface="HG創英角ﾎﾟｯﾌﾟ体" panose="040B0A09000000000000" pitchFamily="49" charset="-128"/>
              </a:rPr>
              <a:t>7</a:t>
            </a:r>
            <a:r>
              <a:rPr lang="ja-JP" altLang="en-US" sz="2000" dirty="0">
                <a:latin typeface="HG創英角ﾎﾟｯﾌﾟ体" panose="040B0A09000000000000" pitchFamily="49" charset="-128"/>
                <a:ea typeface="HG創英角ﾎﾟｯﾌﾟ体" panose="040B0A09000000000000" pitchFamily="49" charset="-128"/>
              </a:rPr>
              <a:t>月イベント告知　</a:t>
            </a:r>
          </a:p>
        </p:txBody>
      </p:sp>
      <p:sp>
        <p:nvSpPr>
          <p:cNvPr id="22" name="タイトル 1"/>
          <p:cNvSpPr>
            <a:spLocks noGrp="1"/>
          </p:cNvSpPr>
          <p:nvPr>
            <p:ph type="title"/>
          </p:nvPr>
        </p:nvSpPr>
        <p:spPr>
          <a:xfrm>
            <a:off x="34554" y="5317452"/>
            <a:ext cx="6312318" cy="374633"/>
          </a:xfrm>
          <a:ln>
            <a:solidFill>
              <a:schemeClr val="accent6">
                <a:lumMod val="75000"/>
              </a:schemeClr>
            </a:solidFill>
          </a:ln>
          <a:effectLst>
            <a:softEdge rad="127000"/>
          </a:effectLst>
        </p:spPr>
        <p:style>
          <a:lnRef idx="3">
            <a:schemeClr val="lt1"/>
          </a:lnRef>
          <a:fillRef idx="1">
            <a:schemeClr val="accent6"/>
          </a:fillRef>
          <a:effectRef idx="1">
            <a:schemeClr val="accent6"/>
          </a:effectRef>
          <a:fontRef idx="minor">
            <a:schemeClr val="lt1"/>
          </a:fontRef>
        </p:style>
        <p:txBody>
          <a:bodyPr>
            <a:noAutofit/>
          </a:bodyPr>
          <a:lstStyle/>
          <a:p>
            <a:pPr algn="ctr"/>
            <a:r>
              <a:rPr lang="ja-JP" altLang="en-US" sz="2400" dirty="0">
                <a:solidFill>
                  <a:schemeClr val="tx1"/>
                </a:solidFill>
                <a:latin typeface="Meiryo UI" panose="020B0604030504040204" pitchFamily="50" charset="-128"/>
                <a:ea typeface="Meiryo UI" panose="020B0604030504040204" pitchFamily="50" charset="-128"/>
              </a:rPr>
              <a:t>チャレジョブセンターのカリキュラム</a:t>
            </a:r>
          </a:p>
        </p:txBody>
      </p:sp>
      <p:sp>
        <p:nvSpPr>
          <p:cNvPr id="23" name="角丸四角形 22"/>
          <p:cNvSpPr/>
          <p:nvPr/>
        </p:nvSpPr>
        <p:spPr>
          <a:xfrm>
            <a:off x="247292" y="3410881"/>
            <a:ext cx="1104779" cy="743745"/>
          </a:xfrm>
          <a:prstGeom prst="roundRect">
            <a:avLst>
              <a:gd name="adj" fmla="val 20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05001" y="3493892"/>
            <a:ext cx="989359" cy="584775"/>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受付</a:t>
            </a:r>
            <a:endParaRPr kumimoji="1"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ご予約</a:t>
            </a:r>
            <a:r>
              <a:rPr kumimoji="1" lang="ja-JP" altLang="en-US" sz="1400"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p>
        </p:txBody>
      </p:sp>
      <p:sp>
        <p:nvSpPr>
          <p:cNvPr id="25" name="右矢印 24"/>
          <p:cNvSpPr/>
          <p:nvPr/>
        </p:nvSpPr>
        <p:spPr>
          <a:xfrm>
            <a:off x="1430247" y="3707032"/>
            <a:ext cx="288032" cy="21602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765573" y="3393365"/>
            <a:ext cx="1213145" cy="762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754919" y="3490365"/>
            <a:ext cx="1213145" cy="584775"/>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センター</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見学・説明</a:t>
            </a:r>
            <a:r>
              <a:rPr kumimoji="1" lang="ja-JP" altLang="en-US" dirty="0"/>
              <a:t>　　　　　　</a:t>
            </a:r>
          </a:p>
        </p:txBody>
      </p:sp>
      <p:sp>
        <p:nvSpPr>
          <p:cNvPr id="28" name="右矢印 27"/>
          <p:cNvSpPr/>
          <p:nvPr/>
        </p:nvSpPr>
        <p:spPr>
          <a:xfrm>
            <a:off x="3100445" y="3680725"/>
            <a:ext cx="343995" cy="22412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3468351" y="3408554"/>
            <a:ext cx="1216391" cy="731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414298" y="3514075"/>
            <a:ext cx="1412257" cy="523220"/>
          </a:xfrm>
          <a:prstGeom prst="rect">
            <a:avLst/>
          </a:prstGeom>
          <a:noFill/>
        </p:spPr>
        <p:txBody>
          <a:bodyPr wrap="square" rtlCol="0">
            <a:spAutoFit/>
          </a:bodyPr>
          <a:lstStyle/>
          <a:p>
            <a:pPr algn="ctr"/>
            <a:r>
              <a:rPr kumimoji="1" lang="ja-JP" altLang="en-US" sz="1400" dirty="0"/>
              <a:t>個別相談</a:t>
            </a:r>
            <a:endParaRPr kumimoji="1" lang="en-US" altLang="ja-JP" sz="1400" dirty="0"/>
          </a:p>
          <a:p>
            <a:pPr algn="ctr"/>
            <a:r>
              <a:rPr kumimoji="1" lang="ja-JP" altLang="en-US" sz="1400" dirty="0"/>
              <a:t>事業所体験　　　　　</a:t>
            </a:r>
          </a:p>
        </p:txBody>
      </p:sp>
      <p:sp>
        <p:nvSpPr>
          <p:cNvPr id="31" name="右矢印 30"/>
          <p:cNvSpPr/>
          <p:nvPr/>
        </p:nvSpPr>
        <p:spPr>
          <a:xfrm>
            <a:off x="4807133" y="3847352"/>
            <a:ext cx="310376" cy="2908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a:off x="4802733" y="3408034"/>
            <a:ext cx="304421" cy="3051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5265452" y="3058061"/>
            <a:ext cx="1081421" cy="572502"/>
          </a:xfrm>
          <a:prstGeom prst="roundRect">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5239902" y="3782753"/>
            <a:ext cx="1051909" cy="561241"/>
          </a:xfrm>
          <a:prstGeom prst="roundRect">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282116" y="3178847"/>
            <a:ext cx="1123322"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利用メンバー</a:t>
            </a:r>
            <a:endParaRPr lang="en-US" altLang="ja-JP" sz="12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5303548" y="3935320"/>
            <a:ext cx="1101890"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登録メンバー</a:t>
            </a:r>
            <a:endParaRPr lang="en-US" altLang="ja-JP" sz="1200" b="1" dirty="0">
              <a:latin typeface="Meiryo UI" panose="020B0604030504040204" pitchFamily="50" charset="-128"/>
              <a:ea typeface="Meiryo UI" panose="020B0604030504040204" pitchFamily="50" charset="-128"/>
            </a:endParaRPr>
          </a:p>
        </p:txBody>
      </p:sp>
      <p:sp>
        <p:nvSpPr>
          <p:cNvPr id="37" name="タイトル 1"/>
          <p:cNvSpPr>
            <a:spLocks noGrp="1"/>
          </p:cNvSpPr>
          <p:nvPr/>
        </p:nvSpPr>
        <p:spPr>
          <a:xfrm>
            <a:off x="286393" y="2754927"/>
            <a:ext cx="4232859" cy="492765"/>
          </a:xfrm>
          <a:prstGeom prst="rect">
            <a:avLst/>
          </a:prstGeom>
          <a:ln>
            <a:solidFill>
              <a:schemeClr val="accent2">
                <a:lumMod val="75000"/>
              </a:schemeClr>
            </a:solidFill>
          </a:ln>
          <a:scene3d>
            <a:camera prst="orthographicFront"/>
            <a:lightRig rig="threePt" dir="t"/>
          </a:scene3d>
          <a:sp3d>
            <a:bevelT w="114300" prst="artDeco"/>
          </a:sp3d>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HG創英角ﾎﾟｯﾌﾟ体" panose="040B0A09000000000000" pitchFamily="49" charset="-128"/>
                <a:ea typeface="HG創英角ﾎﾟｯﾌﾟ体" panose="040B0A09000000000000" pitchFamily="49" charset="-128"/>
              </a:rPr>
              <a:t>チャレジョブセンターご利用について　</a:t>
            </a:r>
          </a:p>
        </p:txBody>
      </p:sp>
      <p:sp>
        <p:nvSpPr>
          <p:cNvPr id="38" name="テキスト ボックス 37"/>
          <p:cNvSpPr txBox="1"/>
          <p:nvPr/>
        </p:nvSpPr>
        <p:spPr>
          <a:xfrm>
            <a:off x="172497" y="4146853"/>
            <a:ext cx="6472921" cy="1415772"/>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◆「登録」について◆</a:t>
            </a:r>
            <a:endParaRPr lang="en-US" altLang="ja-JP" sz="12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登録をご希望の方で当センターの支援が必要である方となります。費用</a:t>
            </a:r>
            <a:r>
              <a:rPr lang="ja-JP" altLang="en-US" sz="1100" dirty="0">
                <a:latin typeface="Meiryo UI" panose="020B0604030504040204" pitchFamily="50" charset="-128"/>
                <a:ea typeface="Meiryo UI" panose="020B0604030504040204" pitchFamily="50" charset="-128"/>
              </a:rPr>
              <a:t>は無料です。</a:t>
            </a:r>
            <a:r>
              <a:rPr kumimoji="1" lang="ja-JP" altLang="en-US" sz="1100" dirty="0">
                <a:latin typeface="Meiryo UI" panose="020B0604030504040204" pitchFamily="50" charset="-128"/>
                <a:ea typeface="Meiryo UI" panose="020B0604030504040204" pitchFamily="50" charset="-128"/>
              </a:rPr>
              <a:t>　</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登録の特典</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a:t>
            </a:r>
            <a:endParaRPr kumimoji="1" lang="en-US" altLang="ja-JP" sz="11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就職に関するセミナー等のイベントの配信　</a:t>
            </a:r>
            <a:r>
              <a:rPr lang="ja-JP" altLang="en-US" sz="8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インターネット求人・求人紙の閲覧　</a:t>
            </a:r>
            <a:r>
              <a:rPr lang="ja-JP" altLang="en-US" sz="8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新着求人情報の配信</a:t>
            </a:r>
            <a:endParaRPr lang="en-US" altLang="ja-JP" sz="11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企業見学バスツアーの情報配信　</a:t>
            </a:r>
            <a:r>
              <a:rPr lang="ja-JP" altLang="en-US" sz="8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個別相談（</a:t>
            </a:r>
            <a:r>
              <a:rPr lang="en-US" altLang="ja-JP" sz="1100" dirty="0">
                <a:latin typeface="Meiryo UI" panose="020B0604030504040204" pitchFamily="50" charset="-128"/>
                <a:ea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rPr>
              <a:t>分</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回）要予約　</a:t>
            </a:r>
            <a:r>
              <a:rPr lang="en-US" altLang="ja-JP" sz="800" b="1"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担当者制ではありません</a:t>
            </a:r>
            <a:endParaRPr lang="en-US" altLang="ja-JP" sz="10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企業面接会の情報配信</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pPr algn="r"/>
            <a:r>
              <a:rPr lang="ja-JP" altLang="en-US" sz="1100" dirty="0">
                <a:latin typeface="Meiryo UI" panose="020B0604030504040204" pitchFamily="50" charset="-128"/>
                <a:ea typeface="Meiryo UI" panose="020B0604030504040204" pitchFamily="50" charset="-128"/>
              </a:rPr>
              <a:t>　　　</a:t>
            </a:r>
            <a:r>
              <a:rPr kumimoji="1" lang="ja-JP" altLang="en-US" dirty="0"/>
              <a:t>　　</a:t>
            </a:r>
          </a:p>
        </p:txBody>
      </p:sp>
      <p:sp>
        <p:nvSpPr>
          <p:cNvPr id="10" name="テキスト ボックス 9"/>
          <p:cNvSpPr txBox="1"/>
          <p:nvPr/>
        </p:nvSpPr>
        <p:spPr>
          <a:xfrm>
            <a:off x="4173894" y="5050358"/>
            <a:ext cx="2339102" cy="253916"/>
          </a:xfrm>
          <a:prstGeom prst="rect">
            <a:avLst/>
          </a:prstGeom>
          <a:noFill/>
        </p:spPr>
        <p:txBody>
          <a:bodyPr wrap="none" rtlCol="0">
            <a:spAutoFit/>
          </a:bodyPr>
          <a:lstStyle/>
          <a:p>
            <a:r>
              <a:rPr kumimoji="1" lang="en-US" altLang="ja-JP" sz="1050" dirty="0"/>
              <a:t>※</a:t>
            </a:r>
            <a:r>
              <a:rPr kumimoji="1" lang="ja-JP" altLang="en-US" sz="1050" dirty="0"/>
              <a:t>詳細は職員までお問合せください</a:t>
            </a:r>
          </a:p>
        </p:txBody>
      </p:sp>
      <p:sp>
        <p:nvSpPr>
          <p:cNvPr id="41" name="テキスト ボックス 40"/>
          <p:cNvSpPr txBox="1"/>
          <p:nvPr/>
        </p:nvSpPr>
        <p:spPr>
          <a:xfrm>
            <a:off x="-18384" y="5744767"/>
            <a:ext cx="1573635" cy="707886"/>
          </a:xfrm>
          <a:prstGeom prst="rect">
            <a:avLst/>
          </a:prstGeom>
          <a:noFill/>
        </p:spPr>
        <p:txBody>
          <a:bodyPr wrap="square" rtlCol="0">
            <a:spAutoFit/>
          </a:bodyPr>
          <a:lstStyle/>
          <a:p>
            <a:r>
              <a:rPr lang="ja-JP" altLang="en-US" dirty="0"/>
              <a:t>　</a:t>
            </a:r>
            <a:r>
              <a:rPr lang="ja-JP" altLang="en-US" sz="1100" dirty="0">
                <a:latin typeface="Meiryo UI" panose="020B0604030504040204" pitchFamily="50" charset="-128"/>
                <a:ea typeface="Meiryo UI" panose="020B0604030504040204" pitchFamily="50" charset="-128"/>
              </a:rPr>
              <a:t>・資格習得コース</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・技能習得コース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・就活コース</a:t>
            </a:r>
            <a:endParaRPr lang="en-US" altLang="ja-JP" sz="1100" dirty="0">
              <a:latin typeface="Meiryo UI" panose="020B0604030504040204" pitchFamily="50" charset="-128"/>
              <a:ea typeface="Meiryo UI" panose="020B0604030504040204" pitchFamily="50" charset="-128"/>
            </a:endParaRPr>
          </a:p>
        </p:txBody>
      </p:sp>
      <p:sp>
        <p:nvSpPr>
          <p:cNvPr id="42" name="角丸四角形 41"/>
          <p:cNvSpPr/>
          <p:nvPr/>
        </p:nvSpPr>
        <p:spPr>
          <a:xfrm>
            <a:off x="77737" y="5845987"/>
            <a:ext cx="1268589" cy="6066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右矢印 42"/>
          <p:cNvSpPr/>
          <p:nvPr/>
        </p:nvSpPr>
        <p:spPr>
          <a:xfrm>
            <a:off x="1480605" y="6089816"/>
            <a:ext cx="220870" cy="382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1777582" y="5764769"/>
            <a:ext cx="2104693" cy="1052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828156" y="5804773"/>
            <a:ext cx="2182241" cy="938719"/>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個々の適性を踏まえ、多種多様のモジュール（</a:t>
            </a:r>
            <a:r>
              <a:rPr lang="ja-JP" altLang="en-US" sz="1100" dirty="0">
                <a:latin typeface="Meiryo UI" panose="020B0604030504040204" pitchFamily="50" charset="-128"/>
                <a:ea typeface="Meiryo UI" panose="020B0604030504040204" pitchFamily="50" charset="-128"/>
              </a:rPr>
              <a:t>５系</a:t>
            </a:r>
            <a:r>
              <a:rPr kumimoji="1" lang="ja-JP" altLang="en-US" sz="1100" dirty="0">
                <a:latin typeface="Meiryo UI" panose="020B0604030504040204" pitchFamily="50" charset="-128"/>
                <a:ea typeface="Meiryo UI" panose="020B0604030504040204" pitchFamily="50" charset="-128"/>
              </a:rPr>
              <a:t>７０モジュール）を活用し本気で就職を考える方々</a:t>
            </a:r>
            <a:r>
              <a:rPr lang="ja-JP" altLang="en-US" sz="1100" dirty="0">
                <a:latin typeface="Meiryo UI" panose="020B0604030504040204" pitchFamily="50" charset="-128"/>
                <a:ea typeface="Meiryo UI" panose="020B0604030504040204" pitchFamily="50" charset="-128"/>
              </a:rPr>
              <a:t>に</a:t>
            </a:r>
            <a:r>
              <a:rPr lang="en-US" altLang="ja-JP" sz="1100" dirty="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就職を目指して全力で</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バックアップします。</a:t>
            </a:r>
            <a:endParaRPr lang="en-US" altLang="ja-JP" sz="1100" dirty="0">
              <a:latin typeface="Meiryo UI" panose="020B0604030504040204" pitchFamily="50" charset="-128"/>
              <a:ea typeface="Meiryo UI" panose="020B0604030504040204" pitchFamily="50" charset="-128"/>
            </a:endParaRPr>
          </a:p>
        </p:txBody>
      </p:sp>
      <p:sp>
        <p:nvSpPr>
          <p:cNvPr id="39" name="対角する 2 つの角を丸めた四角形 23">
            <a:extLst>
              <a:ext uri="{FF2B5EF4-FFF2-40B4-BE49-F238E27FC236}">
                <a16:creationId xmlns:a16="http://schemas.microsoft.com/office/drawing/2014/main" id="{61055EEE-14F2-47FA-8495-CFBC07A62213}"/>
              </a:ext>
            </a:extLst>
          </p:cNvPr>
          <p:cNvSpPr/>
          <p:nvPr/>
        </p:nvSpPr>
        <p:spPr>
          <a:xfrm>
            <a:off x="472575" y="6973703"/>
            <a:ext cx="5610225" cy="1067435"/>
          </a:xfrm>
          <a:prstGeom prst="round2DiagRect">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正方形/長方形 5">
            <a:extLst>
              <a:ext uri="{FF2B5EF4-FFF2-40B4-BE49-F238E27FC236}">
                <a16:creationId xmlns:a16="http://schemas.microsoft.com/office/drawing/2014/main" id="{3EF0436E-2055-4353-ACD0-9196BCE0C87C}"/>
              </a:ext>
            </a:extLst>
          </p:cNvPr>
          <p:cNvSpPr/>
          <p:nvPr/>
        </p:nvSpPr>
        <p:spPr>
          <a:xfrm>
            <a:off x="-949747" y="7055047"/>
            <a:ext cx="8280920" cy="954107"/>
          </a:xfrm>
          <a:prstGeom prst="rect">
            <a:avLst/>
          </a:prstGeom>
        </p:spPr>
        <p:txBody>
          <a:bodyPr wrap="square">
            <a:spAutoFit/>
          </a:bodyPr>
          <a:lstStyle/>
          <a:p>
            <a:pPr algn="ctr"/>
            <a:r>
              <a:rPr lang="ja-JP" altLang="ja-JP" sz="1600" b="1" dirty="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◆◆◆同時募集◆◆◆</a:t>
            </a:r>
            <a:endParaRPr lang="ja-JP" altLang="ja-JP" dirty="0">
              <a:latin typeface="ＭＳ Ｐゴシック" panose="020B0600070205080204" pitchFamily="50" charset="-128"/>
              <a:cs typeface="ＭＳ Ｐゴシック" panose="020B0600070205080204" pitchFamily="50" charset="-128"/>
            </a:endParaRPr>
          </a:p>
          <a:p>
            <a:pPr algn="ctr"/>
            <a:r>
              <a:rPr lang="ja-JP" altLang="ja-JP" sz="1400" b="1" dirty="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チャレジョブセンターでは、就労相談・事業所説明会随時受付中！</a:t>
            </a:r>
            <a:endParaRPr lang="ja-JP" altLang="ja-JP" dirty="0">
              <a:latin typeface="ＭＳ Ｐゴシック" panose="020B0600070205080204" pitchFamily="50" charset="-128"/>
              <a:cs typeface="ＭＳ Ｐゴシック" panose="020B0600070205080204" pitchFamily="50" charset="-128"/>
            </a:endParaRPr>
          </a:p>
          <a:p>
            <a:pPr algn="ctr"/>
            <a:r>
              <a:rPr lang="ja-JP" altLang="ja-JP" sz="1200" b="1" dirty="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□仕事の適性をみたい　□定着した職に就きたい　□こどもの将来が心配　など</a:t>
            </a:r>
            <a:endParaRPr lang="ja-JP" altLang="ja-JP" dirty="0">
              <a:latin typeface="ＭＳ Ｐゴシック" panose="020B0600070205080204" pitchFamily="50" charset="-128"/>
              <a:cs typeface="ＭＳ Ｐゴシック" panose="020B0600070205080204" pitchFamily="50" charset="-128"/>
            </a:endParaRPr>
          </a:p>
          <a:p>
            <a:pPr indent="127000" algn="ctr"/>
            <a:r>
              <a:rPr lang="ja-JP" altLang="ja-JP" sz="1200" b="1" dirty="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上記のようなことでお悩みの方は、お気軽にご相談下さい。</a:t>
            </a:r>
            <a:endParaRPr lang="ja-JP" altLang="ja-JP" dirty="0">
              <a:latin typeface="ＭＳ Ｐゴシック" panose="020B0600070205080204" pitchFamily="50" charset="-128"/>
              <a:cs typeface="ＭＳ Ｐゴシック" panose="020B0600070205080204" pitchFamily="50" charset="-128"/>
            </a:endParaRPr>
          </a:p>
        </p:txBody>
      </p:sp>
      <p:pic>
        <p:nvPicPr>
          <p:cNvPr id="13" name="図 12">
            <a:extLst>
              <a:ext uri="{FF2B5EF4-FFF2-40B4-BE49-F238E27FC236}">
                <a16:creationId xmlns:a16="http://schemas.microsoft.com/office/drawing/2014/main" id="{66B8883A-7EB8-4482-AAD1-5782D4BD92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031" y="8098587"/>
            <a:ext cx="1812909" cy="461178"/>
          </a:xfrm>
          <a:prstGeom prst="rect">
            <a:avLst/>
          </a:prstGeom>
        </p:spPr>
      </p:pic>
      <p:sp>
        <p:nvSpPr>
          <p:cNvPr id="48" name="テキスト ボックス 47">
            <a:extLst>
              <a:ext uri="{FF2B5EF4-FFF2-40B4-BE49-F238E27FC236}">
                <a16:creationId xmlns:a16="http://schemas.microsoft.com/office/drawing/2014/main" id="{60841C17-67FA-4E28-BA91-444E5186A4A9}"/>
              </a:ext>
            </a:extLst>
          </p:cNvPr>
          <p:cNvSpPr txBox="1"/>
          <p:nvPr/>
        </p:nvSpPr>
        <p:spPr>
          <a:xfrm>
            <a:off x="200020" y="863542"/>
            <a:ext cx="6472921" cy="1877437"/>
          </a:xfrm>
          <a:prstGeom prst="rect">
            <a:avLst/>
          </a:prstGeom>
          <a:noFill/>
        </p:spPr>
        <p:txBody>
          <a:bodyPr wrap="square" rtlCol="0">
            <a:spAutoFit/>
          </a:bodyPr>
          <a:lstStyle/>
          <a:p>
            <a:r>
              <a:rPr lang="en-US" altLang="ja-JP" b="1" dirty="0"/>
              <a:t>YG</a:t>
            </a:r>
            <a:r>
              <a:rPr lang="ja-JP" altLang="en-US" b="1" dirty="0"/>
              <a:t>性格検査での自己分析とは・・・？</a:t>
            </a:r>
            <a:endParaRPr lang="en-US" altLang="ja-JP" b="1" dirty="0"/>
          </a:p>
          <a:p>
            <a:endParaRPr lang="en-US" altLang="ja-JP" sz="800" b="1" dirty="0"/>
          </a:p>
          <a:p>
            <a:r>
              <a:rPr lang="ja-JP" altLang="en-US" sz="1200" dirty="0"/>
              <a:t>自分の長所・短所は明確ですか？</a:t>
            </a:r>
            <a:endParaRPr lang="en-US" altLang="ja-JP" sz="1200" dirty="0"/>
          </a:p>
          <a:p>
            <a:r>
              <a:rPr lang="ja-JP" altLang="en-US" sz="1200" dirty="0"/>
              <a:t>履歴書の自己</a:t>
            </a:r>
            <a:r>
              <a:rPr lang="en-US" altLang="ja-JP" sz="1200" dirty="0"/>
              <a:t>PR</a:t>
            </a:r>
            <a:r>
              <a:rPr lang="ja-JP" altLang="en-US" sz="1200" dirty="0"/>
              <a:t>はスラスラ書けますか？</a:t>
            </a:r>
            <a:endParaRPr lang="en-US" altLang="ja-JP" sz="1200" dirty="0"/>
          </a:p>
          <a:p>
            <a:r>
              <a:rPr kumimoji="1" lang="ja-JP" altLang="en-US" sz="1200" dirty="0"/>
              <a:t>自分の性格や課題を知る事が実は就職への近道！？</a:t>
            </a:r>
            <a:endParaRPr kumimoji="1" lang="en-US" altLang="ja-JP" sz="1200" dirty="0"/>
          </a:p>
          <a:p>
            <a:r>
              <a:rPr lang="en-US" altLang="ja-JP" sz="1200" dirty="0"/>
              <a:t>YG</a:t>
            </a:r>
            <a:r>
              <a:rPr lang="ja-JP" altLang="en-US" sz="1200" dirty="0"/>
              <a:t>性格検査では、自分の長所や短所を簡易検査キットを通して見直すことができます。自己分析をすることで、自分が持っている強みや課題を知り、 強みを活かすことができる仕事や、企業選びの参考、面接時の 自己整理に活用することができます。 </a:t>
            </a:r>
            <a:endParaRPr kumimoji="1" lang="ja-JP" altLang="en-US" sz="1200" dirty="0"/>
          </a:p>
          <a:p>
            <a:endParaRPr kumimoji="1" lang="ja-JP" altLang="en-US" dirty="0"/>
          </a:p>
        </p:txBody>
      </p:sp>
      <p:pic>
        <p:nvPicPr>
          <p:cNvPr id="5" name="図 4" descr="パソコンのスクリーンショット&#10;&#10;自動的に生成された説明">
            <a:extLst>
              <a:ext uri="{FF2B5EF4-FFF2-40B4-BE49-F238E27FC236}">
                <a16:creationId xmlns:a16="http://schemas.microsoft.com/office/drawing/2014/main" id="{F1F89DC2-A1E5-40A5-AB63-E1185FA28FDD}"/>
              </a:ext>
            </a:extLst>
          </p:cNvPr>
          <p:cNvPicPr>
            <a:picLocks noChangeAspect="1"/>
          </p:cNvPicPr>
          <p:nvPr/>
        </p:nvPicPr>
        <p:blipFill rotWithShape="1">
          <a:blip r:embed="rId3">
            <a:extLst>
              <a:ext uri="{28A0092B-C50C-407E-A947-70E740481C1C}">
                <a14:useLocalDpi xmlns:a14="http://schemas.microsoft.com/office/drawing/2010/main" val="0"/>
              </a:ext>
            </a:extLst>
          </a:blip>
          <a:srcRect l="44288" t="25361" r="29969" b="10051"/>
          <a:stretch/>
        </p:blipFill>
        <p:spPr>
          <a:xfrm rot="586323">
            <a:off x="4907489" y="216172"/>
            <a:ext cx="1162115" cy="1564422"/>
          </a:xfrm>
          <a:prstGeom prst="rect">
            <a:avLst/>
          </a:prstGeom>
        </p:spPr>
      </p:pic>
      <p:pic>
        <p:nvPicPr>
          <p:cNvPr id="49" name="図 48" descr="テキスト, 地図 が含まれている画像&#10;&#10;自動的に生成された説明">
            <a:extLst>
              <a:ext uri="{FF2B5EF4-FFF2-40B4-BE49-F238E27FC236}">
                <a16:creationId xmlns:a16="http://schemas.microsoft.com/office/drawing/2014/main" id="{4BDDA69B-356A-48C2-A71F-09F186C88112}"/>
              </a:ext>
            </a:extLst>
          </p:cNvPr>
          <p:cNvPicPr>
            <a:picLocks noChangeAspect="1"/>
          </p:cNvPicPr>
          <p:nvPr/>
        </p:nvPicPr>
        <p:blipFill rotWithShape="1">
          <a:blip r:embed="rId4"/>
          <a:srcRect b="33662"/>
          <a:stretch/>
        </p:blipFill>
        <p:spPr>
          <a:xfrm>
            <a:off x="4012440" y="8145896"/>
            <a:ext cx="2716382" cy="1553908"/>
          </a:xfrm>
          <a:prstGeom prst="rect">
            <a:avLst/>
          </a:prstGeom>
        </p:spPr>
      </p:pic>
    </p:spTree>
    <p:extLst>
      <p:ext uri="{BB962C8B-B14F-4D97-AF65-F5344CB8AC3E}">
        <p14:creationId xmlns:p14="http://schemas.microsoft.com/office/powerpoint/2010/main" val="12759923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TotalTime>
  <Words>700</Words>
  <Application>Microsoft Office PowerPoint</Application>
  <PresentationFormat>A4 210 x 297 mm</PresentationFormat>
  <Paragraphs>61</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HGP創英角ｺﾞｼｯｸUB</vt:lpstr>
      <vt:lpstr>HGP創英角ﾎﾟｯﾌﾟ体</vt:lpstr>
      <vt:lpstr>HG創英角ｺﾞｼｯｸUB</vt:lpstr>
      <vt:lpstr>HG創英角ﾎﾟｯﾌﾟ体</vt:lpstr>
      <vt:lpstr>Meiryo UI</vt:lpstr>
      <vt:lpstr>ＭＳ Ｐゴシック</vt:lpstr>
      <vt:lpstr>游ゴシック</vt:lpstr>
      <vt:lpstr>游ゴシック Light</vt:lpstr>
      <vt:lpstr>Arial</vt:lpstr>
      <vt:lpstr>Calibri</vt:lpstr>
      <vt:lpstr>Calibri Light</vt:lpstr>
      <vt:lpstr>Office テーマ</vt:lpstr>
      <vt:lpstr>PowerPoint プレゼンテーション</vt:lpstr>
      <vt:lpstr>チャレジョブセンターのカリキュラム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yasuko oyamada</dc:creator>
  <cp:lastModifiedBy>yasuko oyamada</cp:lastModifiedBy>
  <cp:revision>15</cp:revision>
  <dcterms:created xsi:type="dcterms:W3CDTF">2018-09-23T15:02:45Z</dcterms:created>
  <dcterms:modified xsi:type="dcterms:W3CDTF">2020-06-09T01:47:41Z</dcterms:modified>
</cp:coreProperties>
</file>