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4" r:id="rId5"/>
    <p:sldId id="265" r:id="rId6"/>
    <p:sldId id="266" r:id="rId7"/>
    <p:sldId id="267" r:id="rId8"/>
    <p:sldId id="260" r:id="rId9"/>
    <p:sldId id="263" r:id="rId10"/>
    <p:sldId id="257" r:id="rId11"/>
    <p:sldId id="259" r:id="rId12"/>
    <p:sldId id="258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D653"/>
    <a:srgbClr val="FFD44B"/>
    <a:srgbClr val="D7F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02B1EC-56DE-00B5-2322-8CEB573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7A3F8B0-0706-DCCC-B099-1512DFB54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08C124-6069-3F93-EF64-FF36CC43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34CA-ABBA-458F-9815-22A464581C1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C0F6C2-9222-F6F1-52DF-78324E33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2D67B7-1289-F9CA-FDED-64E3CE428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6A1-00E1-489D-850F-E5B452FE6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71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6F2497-BF64-520B-5CC3-974E637C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1D6C858-5222-1C80-6F33-DE5CBB285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36E67C-F5B8-D810-EA84-8BA53AFB8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34CA-ABBA-458F-9815-22A464581C1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F35670-97E6-C79A-4E22-D3BFABCAE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44D249-E747-8ED5-0755-70BF34AB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6A1-00E1-489D-850F-E5B452FE6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94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5C64DE4-B545-0501-9241-74708E101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5ABB94-A44B-DCB7-992E-B32CFD190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1FA06D-4B88-2B03-45EF-2BEFB6DB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34CA-ABBA-458F-9815-22A464581C1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70EECF-CCC8-36D1-41F2-490725D2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384E6D-A003-BB98-14B5-1ED0587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6A1-00E1-489D-850F-E5B452FE6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85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0D4D69-AA26-05F1-DC0C-2CB50CF7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507498-C64B-6365-C95F-504AB09B4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03DFED-783B-69F7-5806-539AD68D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34CA-ABBA-458F-9815-22A464581C1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72F928-8AD4-3847-6620-D8501FEC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2AB93D-FE2A-A659-D3B8-A72F1E5B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6A1-00E1-489D-850F-E5B452FE6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64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5B5A09-7CF6-3BDF-D4E7-4269A699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A8034E-BC6E-F840-1993-E01966EDA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FC7529-F117-68D3-B1F9-AC7EC3EA8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34CA-ABBA-458F-9815-22A464581C1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6FA578-47F3-AA45-FB58-705E060E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2D3275-9D27-DC63-535A-CC5AEDC15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6A1-00E1-489D-850F-E5B452FE6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43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BD459-030D-DCBC-2EB1-0B546717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E9BB08-D451-4AEB-B28A-14328A822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2F9A7A-C5E2-09A9-D551-5853C69B6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43EBF4-ED45-20B5-81F7-C0C1AFD3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34CA-ABBA-458F-9815-22A464581C1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1DD18A-EF2D-C028-E937-369F55F2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A62A9F-BF20-66FE-5637-1E00B4B6A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6A1-00E1-489D-850F-E5B452FE6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00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F8AD71-2258-8448-3BA7-5D264DF28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9A056F-FCB8-4E35-EB1C-013CB30E2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48F33B-AC5A-E119-941C-FE5486A50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94F41A7-0BB7-CE1E-C256-859B98A6B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8D5BB26-4E05-6800-00F9-1135E45D7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060D611-A022-861C-8ABB-2733F2FE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34CA-ABBA-458F-9815-22A464581C1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2061ED0-A801-1F13-A29A-7C95234E0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9C87CB0-5CFA-FC9C-1D68-87C4EF3B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6A1-00E1-489D-850F-E5B452FE6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5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A031BB-FC08-9FD8-89B1-E7C29575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CD88AAE-DB46-6543-F303-90964AC65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34CA-ABBA-458F-9815-22A464581C1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9AE7987-2EBD-4840-A33F-EDC6C0A7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5CED12-7194-DBD8-CEB4-CF1B8E97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6A1-00E1-489D-850F-E5B452FE6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42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FBDE05F-5B51-F1CD-EC32-2FE13438F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34CA-ABBA-458F-9815-22A464581C1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BD419C2-7D2F-BF1A-1A5C-8AFF13F4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DA4BB1-59E8-71B3-D1C1-EE736C16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6A1-00E1-489D-850F-E5B452FE6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90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319B0C-BD42-9F08-820E-A44B0A926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443F3A-19D9-DC7B-E770-FF35318B6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C8E5A44-1E0D-9B7B-BAC9-49BD7101F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D7D2CAB-BD20-1DA6-6760-85FEFF71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34CA-ABBA-458F-9815-22A464581C1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5D3F08-A665-FA9F-DA14-D49E2C8D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F73562-8571-FB9A-7436-7C641DE9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6A1-00E1-489D-850F-E5B452FE6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63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48366E-A711-137A-16F3-5857DD7FE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CC4359F-70FF-DD2D-5EED-B1A89C185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D7FC8B-6BF8-46A3-6C7C-7E63588FC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AE01A5-9E3A-A377-8599-229356167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34CA-ABBA-458F-9815-22A464581C1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732DBF-D21E-3135-7CD0-EFA93FC49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1365C0-DA13-D3A3-4C0E-513D3179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F6A1-00E1-489D-850F-E5B452FE6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04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3C1F027-E7E3-E568-8EF9-575BD322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CB996D-9B11-F0D7-E4B7-0A00E1D28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5CC99F-F5FE-2568-79B3-6A2DF7D4F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C34CA-ABBA-458F-9815-22A464581C13}" type="datetimeFigureOut">
              <a:rPr kumimoji="1" lang="ja-JP" altLang="en-US" smtClean="0"/>
              <a:t>2022/10/2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2F50DB-C4B3-BBA9-28F6-97C46D6F2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663122-F6A3-6F97-35F7-A88230E83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F6A1-00E1-489D-850F-E5B452FE6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50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4D5B222-A46A-CC84-D5A8-D6514D70F1BF}"/>
              </a:ext>
            </a:extLst>
          </p:cNvPr>
          <p:cNvSpPr txBox="1"/>
          <p:nvPr/>
        </p:nvSpPr>
        <p:spPr>
          <a:xfrm>
            <a:off x="180108" y="96981"/>
            <a:ext cx="125308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2060"/>
                </a:solidFill>
              </a:rPr>
              <a:t>　　　　　　</a:t>
            </a:r>
            <a:r>
              <a:rPr kumimoji="1" lang="ja-JP" altLang="en-US" b="1" dirty="0">
                <a:solidFill>
                  <a:srgbClr val="002060"/>
                </a:solidFill>
              </a:rPr>
              <a:t>就労準備性ピラミッド</a:t>
            </a:r>
            <a:r>
              <a:rPr lang="ja-JP" altLang="en-US" b="1" dirty="0">
                <a:solidFill>
                  <a:srgbClr val="002060"/>
                </a:solidFill>
              </a:rPr>
              <a:t>（職業準備性ピラミッド）をチェックしてみましょう！</a:t>
            </a:r>
            <a:endParaRPr kumimoji="1" lang="en-US" altLang="ja-JP" b="1" dirty="0">
              <a:solidFill>
                <a:srgbClr val="002060"/>
              </a:solidFill>
            </a:endParaRPr>
          </a:p>
          <a:p>
            <a:endParaRPr kumimoji="1" lang="en-US" altLang="ja-JP" b="1" dirty="0">
              <a:solidFill>
                <a:srgbClr val="002060"/>
              </a:solidFill>
            </a:endParaRPr>
          </a:p>
          <a:p>
            <a:endParaRPr lang="en-US" altLang="ja-JP" b="1" dirty="0">
              <a:solidFill>
                <a:srgbClr val="002060"/>
              </a:solidFill>
            </a:endParaRPr>
          </a:p>
          <a:p>
            <a:endParaRPr kumimoji="1" lang="en-US" altLang="ja-JP" b="1" dirty="0">
              <a:solidFill>
                <a:srgbClr val="002060"/>
              </a:solidFill>
            </a:endParaRPr>
          </a:p>
          <a:p>
            <a:endParaRPr kumimoji="1" lang="en-US" altLang="ja-JP" b="1" dirty="0">
              <a:solidFill>
                <a:srgbClr val="002060"/>
              </a:solidFill>
            </a:endParaRPr>
          </a:p>
          <a:p>
            <a:r>
              <a:rPr kumimoji="1" lang="ja-JP" altLang="en-US" b="1" dirty="0">
                <a:solidFill>
                  <a:srgbClr val="002060"/>
                </a:solidFill>
              </a:rPr>
              <a:t>　　</a:t>
            </a:r>
            <a:endParaRPr kumimoji="1" lang="en-US" altLang="ja-JP" b="1" dirty="0">
              <a:solidFill>
                <a:srgbClr val="002060"/>
              </a:solidFill>
            </a:endParaRPr>
          </a:p>
          <a:p>
            <a:r>
              <a:rPr lang="en-US" altLang="ja-JP" sz="1200" dirty="0"/>
              <a:t>※</a:t>
            </a:r>
            <a:r>
              <a:rPr lang="ja-JP" altLang="en-US" sz="1200" dirty="0"/>
              <a:t>（参照文献）</a:t>
            </a:r>
            <a:endParaRPr lang="en-US" altLang="ja-JP" sz="1200" dirty="0"/>
          </a:p>
          <a:p>
            <a:r>
              <a:rPr lang="en-US" altLang="ja-JP" sz="1200" dirty="0"/>
              <a:t>『</a:t>
            </a:r>
            <a:r>
              <a:rPr lang="ja-JP" altLang="en-US" sz="1200" dirty="0"/>
              <a:t>就業支援ハンドブック</a:t>
            </a:r>
            <a:r>
              <a:rPr lang="en-US" altLang="ja-JP" sz="1200" dirty="0"/>
              <a:t>』</a:t>
            </a:r>
          </a:p>
          <a:p>
            <a:r>
              <a:rPr lang="ja-JP" altLang="en-US" sz="1200" dirty="0"/>
              <a:t>　独立行政法人</a:t>
            </a:r>
            <a:endParaRPr lang="en-US" altLang="ja-JP" sz="1200" dirty="0"/>
          </a:p>
          <a:p>
            <a:r>
              <a:rPr lang="ja-JP" altLang="en-US" sz="1200" dirty="0"/>
              <a:t>   高齢・障害・求職者雇用</a:t>
            </a:r>
            <a:endParaRPr lang="en-US" altLang="ja-JP" sz="1200" dirty="0"/>
          </a:p>
          <a:p>
            <a:r>
              <a:rPr lang="ja-JP" altLang="en-US" sz="1200" dirty="0"/>
              <a:t>　支援機構 をもとに一部</a:t>
            </a:r>
            <a:endParaRPr lang="en-US" altLang="ja-JP" sz="1200" dirty="0"/>
          </a:p>
          <a:p>
            <a:r>
              <a:rPr lang="ja-JP" altLang="en-US" sz="1200" dirty="0"/>
              <a:t>　変更して作成</a:t>
            </a:r>
            <a:endParaRPr kumimoji="1" lang="ja-JP" altLang="en-US" sz="1200" dirty="0"/>
          </a:p>
        </p:txBody>
      </p:sp>
      <p:sp>
        <p:nvSpPr>
          <p:cNvPr id="32" name="台形 31">
            <a:extLst>
              <a:ext uri="{FF2B5EF4-FFF2-40B4-BE49-F238E27FC236}">
                <a16:creationId xmlns:a16="http://schemas.microsoft.com/office/drawing/2014/main" id="{A6D36A8F-D8FD-E69F-DA74-E6EBDEC67480}"/>
              </a:ext>
            </a:extLst>
          </p:cNvPr>
          <p:cNvSpPr/>
          <p:nvPr/>
        </p:nvSpPr>
        <p:spPr>
          <a:xfrm>
            <a:off x="902072" y="3910804"/>
            <a:ext cx="5619751" cy="1316764"/>
          </a:xfrm>
          <a:prstGeom prst="trapezoid">
            <a:avLst>
              <a:gd name="adj" fmla="val 54615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台形 29">
            <a:extLst>
              <a:ext uri="{FF2B5EF4-FFF2-40B4-BE49-F238E27FC236}">
                <a16:creationId xmlns:a16="http://schemas.microsoft.com/office/drawing/2014/main" id="{31AA0B9E-DABF-AE56-3ED1-C30F3FCD1AB0}"/>
              </a:ext>
            </a:extLst>
          </p:cNvPr>
          <p:cNvSpPr/>
          <p:nvPr/>
        </p:nvSpPr>
        <p:spPr>
          <a:xfrm>
            <a:off x="1619953" y="2715499"/>
            <a:ext cx="4054298" cy="1206558"/>
          </a:xfrm>
          <a:prstGeom prst="trapezoid">
            <a:avLst>
              <a:gd name="adj" fmla="val 55545"/>
            </a:avLst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台形 28">
            <a:extLst>
              <a:ext uri="{FF2B5EF4-FFF2-40B4-BE49-F238E27FC236}">
                <a16:creationId xmlns:a16="http://schemas.microsoft.com/office/drawing/2014/main" id="{82B86157-CF8C-F0B8-C89B-31BEFE842A85}"/>
              </a:ext>
            </a:extLst>
          </p:cNvPr>
          <p:cNvSpPr/>
          <p:nvPr/>
        </p:nvSpPr>
        <p:spPr>
          <a:xfrm>
            <a:off x="2312893" y="1664897"/>
            <a:ext cx="2622178" cy="984173"/>
          </a:xfrm>
          <a:prstGeom prst="trapezoid">
            <a:avLst>
              <a:gd name="adj" fmla="val 602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C8BB9882-005F-1738-D0B4-A3F9458CC534}"/>
              </a:ext>
            </a:extLst>
          </p:cNvPr>
          <p:cNvSpPr/>
          <p:nvPr/>
        </p:nvSpPr>
        <p:spPr>
          <a:xfrm>
            <a:off x="2884393" y="441987"/>
            <a:ext cx="1364878" cy="1181770"/>
          </a:xfrm>
          <a:prstGeom prst="triangle">
            <a:avLst/>
          </a:prstGeom>
          <a:solidFill>
            <a:srgbClr val="D7F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F84F36C0-5A31-DCF6-327B-2050E69EC52A}"/>
              </a:ext>
            </a:extLst>
          </p:cNvPr>
          <p:cNvSpPr/>
          <p:nvPr/>
        </p:nvSpPr>
        <p:spPr>
          <a:xfrm>
            <a:off x="201705" y="410185"/>
            <a:ext cx="7113494" cy="6037630"/>
          </a:xfrm>
          <a:prstGeom prst="triangle">
            <a:avLst>
              <a:gd name="adj" fmla="val 465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83B17F2-2958-71C8-F360-CF533317E5BA}"/>
              </a:ext>
            </a:extLst>
          </p:cNvPr>
          <p:cNvCxnSpPr/>
          <p:nvPr/>
        </p:nvCxnSpPr>
        <p:spPr>
          <a:xfrm>
            <a:off x="2823882" y="1653988"/>
            <a:ext cx="14253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359BE6E-EF45-0D6C-372C-AA4901592B34}"/>
              </a:ext>
            </a:extLst>
          </p:cNvPr>
          <p:cNvCxnSpPr>
            <a:cxnSpLocks/>
          </p:cNvCxnSpPr>
          <p:nvPr/>
        </p:nvCxnSpPr>
        <p:spPr>
          <a:xfrm>
            <a:off x="2306169" y="2667000"/>
            <a:ext cx="26289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3BE5E7C-F4C9-1712-1CFF-C53CBCFD805F}"/>
              </a:ext>
            </a:extLst>
          </p:cNvPr>
          <p:cNvCxnSpPr>
            <a:cxnSpLocks/>
          </p:cNvCxnSpPr>
          <p:nvPr/>
        </p:nvCxnSpPr>
        <p:spPr>
          <a:xfrm>
            <a:off x="1569943" y="3922058"/>
            <a:ext cx="41181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2E58DA4-93CE-2EE1-D6A0-E4240B320AA9}"/>
              </a:ext>
            </a:extLst>
          </p:cNvPr>
          <p:cNvCxnSpPr>
            <a:cxnSpLocks/>
          </p:cNvCxnSpPr>
          <p:nvPr/>
        </p:nvCxnSpPr>
        <p:spPr>
          <a:xfrm>
            <a:off x="902073" y="5257799"/>
            <a:ext cx="5619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5B6D8B1-9719-F4E3-71DE-8BA212627744}"/>
              </a:ext>
            </a:extLst>
          </p:cNvPr>
          <p:cNvSpPr txBox="1"/>
          <p:nvPr/>
        </p:nvSpPr>
        <p:spPr>
          <a:xfrm>
            <a:off x="2884393" y="1275297"/>
            <a:ext cx="147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職業適性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B862FEC-B620-7B05-6DDD-B44E4C1CBEA4}"/>
              </a:ext>
            </a:extLst>
          </p:cNvPr>
          <p:cNvSpPr txBox="1"/>
          <p:nvPr/>
        </p:nvSpPr>
        <p:spPr>
          <a:xfrm>
            <a:off x="2349870" y="2217197"/>
            <a:ext cx="262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基本的労働習慣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C2580AE-39A6-C675-047F-F1675B5C2F3D}"/>
              </a:ext>
            </a:extLst>
          </p:cNvPr>
          <p:cNvSpPr txBox="1"/>
          <p:nvPr/>
        </p:nvSpPr>
        <p:spPr>
          <a:xfrm>
            <a:off x="2872795" y="3405805"/>
            <a:ext cx="3761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対人技能</a:t>
            </a:r>
            <a:endParaRPr kumimoji="1" lang="ja-JP" altLang="en-US" sz="24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91FE1E7-FFAC-439B-9371-1FE1D68EDE14}"/>
              </a:ext>
            </a:extLst>
          </p:cNvPr>
          <p:cNvSpPr txBox="1"/>
          <p:nvPr/>
        </p:nvSpPr>
        <p:spPr>
          <a:xfrm>
            <a:off x="2541971" y="4834402"/>
            <a:ext cx="545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日常生活管理</a:t>
            </a:r>
            <a:endParaRPr kumimoji="1" lang="ja-JP" altLang="en-US" sz="2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B858C88-F38A-3505-0CA6-8F91B96868D0}"/>
              </a:ext>
            </a:extLst>
          </p:cNvPr>
          <p:cNvSpPr txBox="1"/>
          <p:nvPr/>
        </p:nvSpPr>
        <p:spPr>
          <a:xfrm>
            <a:off x="1250560" y="5898144"/>
            <a:ext cx="545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心と身体の健康管理（病状管理）</a:t>
            </a:r>
            <a:endParaRPr kumimoji="1" lang="ja-JP" altLang="en-US" sz="24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FF9BF67-FF8E-CA85-BD05-29522E8E28D5}"/>
              </a:ext>
            </a:extLst>
          </p:cNvPr>
          <p:cNvSpPr txBox="1"/>
          <p:nvPr/>
        </p:nvSpPr>
        <p:spPr>
          <a:xfrm>
            <a:off x="4914542" y="756471"/>
            <a:ext cx="22621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・職務への適性</a:t>
            </a:r>
            <a:endParaRPr kumimoji="1" lang="en-US" altLang="ja-JP" dirty="0"/>
          </a:p>
          <a:p>
            <a:r>
              <a:rPr lang="ja-JP" altLang="en-US" dirty="0"/>
              <a:t>・必要な知識、技能</a:t>
            </a:r>
            <a:endParaRPr kumimoji="1"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2483907-37D3-7601-CBCB-468EF9FDF344}"/>
              </a:ext>
            </a:extLst>
          </p:cNvPr>
          <p:cNvSpPr txBox="1"/>
          <p:nvPr/>
        </p:nvSpPr>
        <p:spPr>
          <a:xfrm>
            <a:off x="5269209" y="1856318"/>
            <a:ext cx="45704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・身だしなみ・出勤の安定</a:t>
            </a:r>
            <a:endParaRPr kumimoji="1" lang="en-US" altLang="ja-JP" dirty="0"/>
          </a:p>
          <a:p>
            <a:r>
              <a:rPr lang="ja-JP" altLang="en-US" dirty="0"/>
              <a:t>・報告、連絡、相談（ほう・れん・そう）</a:t>
            </a:r>
            <a:endParaRPr kumimoji="1" lang="en-US" altLang="ja-JP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1B4C73E-D5D5-E66F-01F1-461F641D1AD4}"/>
              </a:ext>
            </a:extLst>
          </p:cNvPr>
          <p:cNvSpPr txBox="1"/>
          <p:nvPr/>
        </p:nvSpPr>
        <p:spPr>
          <a:xfrm>
            <a:off x="6000396" y="2825196"/>
            <a:ext cx="50321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・あいさつ・返事・感情の安定</a:t>
            </a:r>
            <a:endParaRPr kumimoji="1" lang="en-US" altLang="ja-JP" dirty="0"/>
          </a:p>
          <a:p>
            <a:r>
              <a:rPr kumimoji="1" lang="ja-JP" altLang="en-US" dirty="0"/>
              <a:t>・注意された時の謝罪・苦手な人へのあいさつ</a:t>
            </a:r>
            <a:endParaRPr kumimoji="1" lang="en-US" altLang="ja-JP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968E364-0617-5D9D-F735-6EE3425CF89F}"/>
              </a:ext>
            </a:extLst>
          </p:cNvPr>
          <p:cNvSpPr txBox="1"/>
          <p:nvPr/>
        </p:nvSpPr>
        <p:spPr>
          <a:xfrm>
            <a:off x="6634617" y="4146381"/>
            <a:ext cx="36471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・基本的な生活リズム・金銭管理</a:t>
            </a:r>
            <a:endParaRPr kumimoji="1" lang="en-US" altLang="ja-JP" dirty="0"/>
          </a:p>
          <a:p>
            <a:r>
              <a:rPr lang="ja-JP" altLang="en-US" dirty="0"/>
              <a:t>・余暇活動・移動能力</a:t>
            </a:r>
            <a:endParaRPr kumimoji="1" lang="en-US" altLang="ja-JP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0690C21-D592-DBD4-811A-5B160EB593A0}"/>
              </a:ext>
            </a:extLst>
          </p:cNvPr>
          <p:cNvSpPr txBox="1"/>
          <p:nvPr/>
        </p:nvSpPr>
        <p:spPr>
          <a:xfrm>
            <a:off x="7443660" y="5104309"/>
            <a:ext cx="364715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・食事栄養管理・体調管理</a:t>
            </a:r>
            <a:endParaRPr kumimoji="1" lang="en-US" altLang="ja-JP" dirty="0"/>
          </a:p>
          <a:p>
            <a:r>
              <a:rPr lang="ja-JP" altLang="en-US" dirty="0"/>
              <a:t>・</a:t>
            </a:r>
            <a:r>
              <a:rPr kumimoji="1" lang="ja-JP" altLang="en-US" dirty="0"/>
              <a:t>定期通院、定期服薬（通院して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いれば）</a:t>
            </a:r>
            <a:endParaRPr kumimoji="1" lang="en-US" altLang="ja-JP" dirty="0"/>
          </a:p>
          <a:p>
            <a:r>
              <a:rPr kumimoji="1" lang="ja-JP" altLang="en-US" dirty="0"/>
              <a:t>・ご自分の障害や疾病の理解</a:t>
            </a:r>
            <a:endParaRPr kumimoji="1"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SOS</a:t>
            </a:r>
            <a:r>
              <a:rPr kumimoji="1" lang="ja-JP" altLang="en-US" dirty="0"/>
              <a:t>（援助要請）が言える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72997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5CC68C0-0188-25F9-C181-22BCC07CC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21" b="8809"/>
          <a:stretch/>
        </p:blipFill>
        <p:spPr>
          <a:xfrm>
            <a:off x="-96983" y="166260"/>
            <a:ext cx="15245581" cy="6854653"/>
          </a:xfrm>
          <a:prstGeom prst="rect">
            <a:avLst/>
          </a:prstGeom>
        </p:spPr>
      </p:pic>
      <p:sp>
        <p:nvSpPr>
          <p:cNvPr id="6" name="台形 5">
            <a:extLst>
              <a:ext uri="{FF2B5EF4-FFF2-40B4-BE49-F238E27FC236}">
                <a16:creationId xmlns:a16="http://schemas.microsoft.com/office/drawing/2014/main" id="{219EDC7E-B571-EF2B-EDE9-158B09CC0ABA}"/>
              </a:ext>
            </a:extLst>
          </p:cNvPr>
          <p:cNvSpPr/>
          <p:nvPr/>
        </p:nvSpPr>
        <p:spPr>
          <a:xfrm rot="10800000">
            <a:off x="5669297" y="706582"/>
            <a:ext cx="6719455" cy="6314331"/>
          </a:xfrm>
          <a:prstGeom prst="trapezoid">
            <a:avLst>
              <a:gd name="adj" fmla="val 550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台形 8">
            <a:extLst>
              <a:ext uri="{FF2B5EF4-FFF2-40B4-BE49-F238E27FC236}">
                <a16:creationId xmlns:a16="http://schemas.microsoft.com/office/drawing/2014/main" id="{2B06430C-6FC1-1DC7-1F42-2D593E142849}"/>
              </a:ext>
            </a:extLst>
          </p:cNvPr>
          <p:cNvSpPr/>
          <p:nvPr/>
        </p:nvSpPr>
        <p:spPr>
          <a:xfrm>
            <a:off x="8793499" y="0"/>
            <a:ext cx="7190508" cy="6854653"/>
          </a:xfrm>
          <a:prstGeom prst="trapezoid">
            <a:avLst>
              <a:gd name="adj" fmla="val 550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230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5CC68C0-0188-25F9-C181-22BCC07CC1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21" b="8809"/>
          <a:stretch/>
        </p:blipFill>
        <p:spPr>
          <a:xfrm>
            <a:off x="-96983" y="166260"/>
            <a:ext cx="15245581" cy="6854653"/>
          </a:xfrm>
          <a:prstGeom prst="rect">
            <a:avLst/>
          </a:prstGeom>
        </p:spPr>
      </p:pic>
      <p:sp>
        <p:nvSpPr>
          <p:cNvPr id="6" name="台形 5">
            <a:extLst>
              <a:ext uri="{FF2B5EF4-FFF2-40B4-BE49-F238E27FC236}">
                <a16:creationId xmlns:a16="http://schemas.microsoft.com/office/drawing/2014/main" id="{219EDC7E-B571-EF2B-EDE9-158B09CC0ABA}"/>
              </a:ext>
            </a:extLst>
          </p:cNvPr>
          <p:cNvSpPr/>
          <p:nvPr/>
        </p:nvSpPr>
        <p:spPr>
          <a:xfrm rot="10800000">
            <a:off x="5669297" y="706582"/>
            <a:ext cx="6719455" cy="6314331"/>
          </a:xfrm>
          <a:prstGeom prst="trapezoid">
            <a:avLst>
              <a:gd name="adj" fmla="val 550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台形 8">
            <a:extLst>
              <a:ext uri="{FF2B5EF4-FFF2-40B4-BE49-F238E27FC236}">
                <a16:creationId xmlns:a16="http://schemas.microsoft.com/office/drawing/2014/main" id="{2B06430C-6FC1-1DC7-1F42-2D593E142849}"/>
              </a:ext>
            </a:extLst>
          </p:cNvPr>
          <p:cNvSpPr/>
          <p:nvPr/>
        </p:nvSpPr>
        <p:spPr>
          <a:xfrm>
            <a:off x="8793499" y="0"/>
            <a:ext cx="7190508" cy="6854653"/>
          </a:xfrm>
          <a:prstGeom prst="trapezoid">
            <a:avLst>
              <a:gd name="adj" fmla="val 550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396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FA96848-C890-FFBC-F15A-082C840CF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14" r="4043" b="2502"/>
          <a:stretch/>
        </p:blipFill>
        <p:spPr>
          <a:xfrm>
            <a:off x="1331259" y="1"/>
            <a:ext cx="11089341" cy="66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4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2FB4068-ADDA-9A1C-1A22-834C7079F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85" t="60738" r="35809" b="14554"/>
          <a:stretch/>
        </p:blipFill>
        <p:spPr>
          <a:xfrm>
            <a:off x="2697049" y="5164393"/>
            <a:ext cx="2190039" cy="169360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E6CB405-45C0-1F5A-87CB-138145631C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55" t="26393" r="44301" b="39408"/>
          <a:stretch/>
        </p:blipFill>
        <p:spPr>
          <a:xfrm>
            <a:off x="844139" y="768639"/>
            <a:ext cx="5895861" cy="450548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390D97-F43B-2853-BBEA-053648CECF40}"/>
              </a:ext>
            </a:extLst>
          </p:cNvPr>
          <p:cNvSpPr txBox="1"/>
          <p:nvPr/>
        </p:nvSpPr>
        <p:spPr>
          <a:xfrm>
            <a:off x="5035922" y="47135"/>
            <a:ext cx="125308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</a:rPr>
              <a:t>①心と身体の健康管理（病状管理）や、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　日常生活管理に課題が大きい場合。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　　　　　　↓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まずは、心身の健康を向上することや、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睡眠や食事などの生活面のリズム、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健康度を高めることをおすすめします。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　</a:t>
            </a:r>
            <a:endParaRPr lang="en-US" altLang="ja-JP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5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2FB4068-ADDA-9A1C-1A22-834C7079F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85" t="60738" r="35809" b="14554"/>
          <a:stretch/>
        </p:blipFill>
        <p:spPr>
          <a:xfrm>
            <a:off x="4418580" y="5164393"/>
            <a:ext cx="2487706" cy="169360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E6CB405-45C0-1F5A-87CB-138145631C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55" t="26393" r="44301" b="39408"/>
          <a:stretch/>
        </p:blipFill>
        <p:spPr>
          <a:xfrm rot="20241854">
            <a:off x="1661557" y="1344332"/>
            <a:ext cx="5895861" cy="450548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390D97-F43B-2853-BBEA-053648CECF40}"/>
              </a:ext>
            </a:extLst>
          </p:cNvPr>
          <p:cNvSpPr txBox="1"/>
          <p:nvPr/>
        </p:nvSpPr>
        <p:spPr>
          <a:xfrm>
            <a:off x="5035922" y="47135"/>
            <a:ext cx="125308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</a:rPr>
              <a:t>そのまま就労に進もうとすると、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不安定になってしまうリスクが考え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られます。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　</a:t>
            </a:r>
            <a:endParaRPr lang="en-US" altLang="ja-JP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5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3CB1B31-3677-4C02-61E8-73F677318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670" r="3327" b="5272"/>
          <a:stretch/>
        </p:blipFill>
        <p:spPr>
          <a:xfrm>
            <a:off x="0" y="3886200"/>
            <a:ext cx="11166764" cy="260872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CFB1F3F-CE51-86F4-122E-2AC971232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49" t="39407" r="52629" b="43330"/>
          <a:stretch/>
        </p:blipFill>
        <p:spPr>
          <a:xfrm>
            <a:off x="2400302" y="3429000"/>
            <a:ext cx="1956545" cy="45719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F3FDDFA-1285-860A-AF5F-AF231BCE0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55" t="26393" r="44301" b="51965"/>
          <a:stretch/>
        </p:blipFill>
        <p:spPr>
          <a:xfrm>
            <a:off x="430643" y="619705"/>
            <a:ext cx="5895861" cy="285115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A0902F-EEA3-9D7A-079E-B75243FCE423}"/>
              </a:ext>
            </a:extLst>
          </p:cNvPr>
          <p:cNvSpPr txBox="1"/>
          <p:nvPr/>
        </p:nvSpPr>
        <p:spPr>
          <a:xfrm>
            <a:off x="5035922" y="47135"/>
            <a:ext cx="125308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</a:rPr>
              <a:t>②対人技能、コミュニケーションに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　課題が大きい場合。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　　　　　　↓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主治医や相談できる方（計画相談員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やカウンセラーなど）に相談したり、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　負担になり過ぎない範囲で、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　グループでの取り組みに参加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　されたりすることをおすすめします。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endParaRPr lang="en-US" altLang="ja-JP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95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3CB1B31-3677-4C02-61E8-73F677318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670" r="3327" b="5272"/>
          <a:stretch/>
        </p:blipFill>
        <p:spPr>
          <a:xfrm>
            <a:off x="0" y="3886200"/>
            <a:ext cx="11166764" cy="260872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CFB1F3F-CE51-86F4-122E-2AC9712323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49" t="39407" r="52629" b="43330"/>
          <a:stretch/>
        </p:blipFill>
        <p:spPr>
          <a:xfrm>
            <a:off x="2400302" y="3429000"/>
            <a:ext cx="1956545" cy="45719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F3FDDFA-1285-860A-AF5F-AF231BCE05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55" t="26393" r="44301" b="51965"/>
          <a:stretch/>
        </p:blipFill>
        <p:spPr>
          <a:xfrm rot="20466136">
            <a:off x="-1284572" y="842365"/>
            <a:ext cx="5895861" cy="285115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A0902F-EEA3-9D7A-079E-B75243FCE423}"/>
              </a:ext>
            </a:extLst>
          </p:cNvPr>
          <p:cNvSpPr txBox="1"/>
          <p:nvPr/>
        </p:nvSpPr>
        <p:spPr>
          <a:xfrm>
            <a:off x="5035922" y="47135"/>
            <a:ext cx="1253081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</a:rPr>
              <a:t>こちらも、放置してしまうと、コミュ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ニケーションが原因で、就労の継続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が難しくなってしまうリスクが大きく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なります。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ご自身の対人関係の傾向を把握して、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就職に備えましょう。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endParaRPr lang="en-US" altLang="ja-JP" sz="3200" b="1" dirty="0">
              <a:solidFill>
                <a:srgbClr val="002060"/>
              </a:solidFill>
            </a:endParaRPr>
          </a:p>
          <a:p>
            <a:endParaRPr lang="en-US" altLang="ja-JP" sz="3200" b="1" dirty="0">
              <a:solidFill>
                <a:srgbClr val="002060"/>
              </a:solidFill>
            </a:endParaRPr>
          </a:p>
          <a:p>
            <a:endParaRPr lang="en-US" altLang="ja-JP" sz="3200" b="1" dirty="0">
              <a:solidFill>
                <a:srgbClr val="FF0000"/>
              </a:solidFill>
            </a:endParaRPr>
          </a:p>
          <a:p>
            <a:endParaRPr lang="en-US" altLang="ja-JP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5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B3F8E61-AE86-603A-B0BF-1AB2AF11E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23" r="39091" b="5578"/>
          <a:stretch/>
        </p:blipFill>
        <p:spPr>
          <a:xfrm>
            <a:off x="1136072" y="3211631"/>
            <a:ext cx="3311237" cy="353943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43642F6-3F6E-E0BC-5931-F8E61ED27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57757">
            <a:off x="-1610181" y="-1671929"/>
            <a:ext cx="8637486" cy="697756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390D97-F43B-2853-BBEA-053648CECF40}"/>
              </a:ext>
            </a:extLst>
          </p:cNvPr>
          <p:cNvSpPr txBox="1"/>
          <p:nvPr/>
        </p:nvSpPr>
        <p:spPr>
          <a:xfrm>
            <a:off x="5035922" y="47135"/>
            <a:ext cx="1253081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</a:rPr>
              <a:t>③職業適性を、何らかの技術習得や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　資格取得ととらえて、そこに重点を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　置き過ぎた場合。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　　　　　　↓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チャレジョブセンターなどの就労移行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支援事業は、確かに一面、知識・能力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向上の訓練の場です。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しかし、そこにのみ偏り過ぎると、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就職の機会を逃したり、就職後に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基本的な部分でバランスを崩すリスク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が高まります。</a:t>
            </a:r>
            <a:endParaRPr lang="en-US" altLang="ja-JP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7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B3F8E61-AE86-603A-B0BF-1AB2AF11E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23" r="39091" b="5578"/>
          <a:stretch/>
        </p:blipFill>
        <p:spPr>
          <a:xfrm>
            <a:off x="1884217" y="3305378"/>
            <a:ext cx="3311237" cy="353943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43642F6-3F6E-E0BC-5931-F8E61ED27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91713">
            <a:off x="-2334862" y="-1284620"/>
            <a:ext cx="8637486" cy="697756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390D97-F43B-2853-BBEA-053648CECF40}"/>
              </a:ext>
            </a:extLst>
          </p:cNvPr>
          <p:cNvSpPr txBox="1"/>
          <p:nvPr/>
        </p:nvSpPr>
        <p:spPr>
          <a:xfrm>
            <a:off x="5091340" y="260520"/>
            <a:ext cx="125308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</a:rPr>
              <a:t>やはり、就労準備性（職業準備性）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ピラミッドの５つのバランスについて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自己分析や、職員との面談、相談など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を通して整えていくことが、安定した</a:t>
            </a:r>
            <a:endParaRPr lang="en-US" altLang="ja-JP" sz="3200" b="1" dirty="0">
              <a:solidFill>
                <a:srgbClr val="002060"/>
              </a:solidFill>
            </a:endParaRPr>
          </a:p>
          <a:p>
            <a:r>
              <a:rPr lang="ja-JP" altLang="en-US" sz="3200" b="1" dirty="0">
                <a:solidFill>
                  <a:srgbClr val="002060"/>
                </a:solidFill>
              </a:rPr>
              <a:t>就労につながります。</a:t>
            </a:r>
            <a:endParaRPr lang="en-US" altLang="ja-JP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8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4D5B222-A46A-CC84-D5A8-D6514D70F1BF}"/>
              </a:ext>
            </a:extLst>
          </p:cNvPr>
          <p:cNvSpPr txBox="1"/>
          <p:nvPr/>
        </p:nvSpPr>
        <p:spPr>
          <a:xfrm>
            <a:off x="201705" y="109781"/>
            <a:ext cx="12530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2060"/>
                </a:solidFill>
              </a:rPr>
              <a:t>　　　　　　</a:t>
            </a:r>
            <a:r>
              <a:rPr kumimoji="1" lang="ja-JP" altLang="en-US" b="1" dirty="0">
                <a:solidFill>
                  <a:srgbClr val="002060"/>
                </a:solidFill>
              </a:rPr>
              <a:t>就労準備性ピラミッド</a:t>
            </a:r>
            <a:r>
              <a:rPr lang="ja-JP" altLang="en-US" b="1" dirty="0">
                <a:solidFill>
                  <a:srgbClr val="002060"/>
                </a:solidFill>
              </a:rPr>
              <a:t>（職業準備性ピラミッド）をチェックしてみましょう！</a:t>
            </a:r>
            <a:endParaRPr kumimoji="1" lang="en-US" altLang="ja-JP" b="1" dirty="0">
              <a:solidFill>
                <a:srgbClr val="002060"/>
              </a:solidFill>
            </a:endParaRPr>
          </a:p>
          <a:p>
            <a:endParaRPr kumimoji="1" lang="en-US" altLang="ja-JP" b="1" dirty="0">
              <a:solidFill>
                <a:srgbClr val="002060"/>
              </a:solidFill>
            </a:endParaRPr>
          </a:p>
          <a:p>
            <a:endParaRPr lang="en-US" altLang="ja-JP" b="1" dirty="0">
              <a:solidFill>
                <a:srgbClr val="002060"/>
              </a:solidFill>
            </a:endParaRPr>
          </a:p>
          <a:p>
            <a:endParaRPr kumimoji="1" lang="en-US" altLang="ja-JP" b="1" dirty="0">
              <a:solidFill>
                <a:srgbClr val="002060"/>
              </a:solidFill>
            </a:endParaRPr>
          </a:p>
          <a:p>
            <a:endParaRPr kumimoji="1" lang="en-US" altLang="ja-JP" b="1" dirty="0">
              <a:solidFill>
                <a:srgbClr val="002060"/>
              </a:solidFill>
            </a:endParaRPr>
          </a:p>
          <a:p>
            <a:r>
              <a:rPr kumimoji="1" lang="ja-JP" altLang="en-US" b="1" dirty="0">
                <a:solidFill>
                  <a:srgbClr val="002060"/>
                </a:solidFill>
              </a:rPr>
              <a:t>　　</a:t>
            </a:r>
            <a:endParaRPr kumimoji="1" lang="en-US" altLang="ja-JP" b="1" dirty="0">
              <a:solidFill>
                <a:srgbClr val="002060"/>
              </a:solidFill>
            </a:endParaRPr>
          </a:p>
        </p:txBody>
      </p:sp>
      <p:sp>
        <p:nvSpPr>
          <p:cNvPr id="32" name="台形 31">
            <a:extLst>
              <a:ext uri="{FF2B5EF4-FFF2-40B4-BE49-F238E27FC236}">
                <a16:creationId xmlns:a16="http://schemas.microsoft.com/office/drawing/2014/main" id="{A6D36A8F-D8FD-E69F-DA74-E6EBDEC67480}"/>
              </a:ext>
            </a:extLst>
          </p:cNvPr>
          <p:cNvSpPr/>
          <p:nvPr/>
        </p:nvSpPr>
        <p:spPr>
          <a:xfrm>
            <a:off x="902072" y="3910804"/>
            <a:ext cx="5619751" cy="1316764"/>
          </a:xfrm>
          <a:prstGeom prst="trapezoid">
            <a:avLst>
              <a:gd name="adj" fmla="val 54615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台形 29">
            <a:extLst>
              <a:ext uri="{FF2B5EF4-FFF2-40B4-BE49-F238E27FC236}">
                <a16:creationId xmlns:a16="http://schemas.microsoft.com/office/drawing/2014/main" id="{31AA0B9E-DABF-AE56-3ED1-C30F3FCD1AB0}"/>
              </a:ext>
            </a:extLst>
          </p:cNvPr>
          <p:cNvSpPr/>
          <p:nvPr/>
        </p:nvSpPr>
        <p:spPr>
          <a:xfrm>
            <a:off x="1619953" y="2715499"/>
            <a:ext cx="4054298" cy="1206558"/>
          </a:xfrm>
          <a:prstGeom prst="trapezoid">
            <a:avLst>
              <a:gd name="adj" fmla="val 55545"/>
            </a:avLst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台形 28">
            <a:extLst>
              <a:ext uri="{FF2B5EF4-FFF2-40B4-BE49-F238E27FC236}">
                <a16:creationId xmlns:a16="http://schemas.microsoft.com/office/drawing/2014/main" id="{82B86157-CF8C-F0B8-C89B-31BEFE842A85}"/>
              </a:ext>
            </a:extLst>
          </p:cNvPr>
          <p:cNvSpPr/>
          <p:nvPr/>
        </p:nvSpPr>
        <p:spPr>
          <a:xfrm>
            <a:off x="2312893" y="1664897"/>
            <a:ext cx="2622178" cy="984173"/>
          </a:xfrm>
          <a:prstGeom prst="trapezoid">
            <a:avLst>
              <a:gd name="adj" fmla="val 602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C8BB9882-005F-1738-D0B4-A3F9458CC534}"/>
              </a:ext>
            </a:extLst>
          </p:cNvPr>
          <p:cNvSpPr/>
          <p:nvPr/>
        </p:nvSpPr>
        <p:spPr>
          <a:xfrm>
            <a:off x="2884393" y="441987"/>
            <a:ext cx="1364878" cy="1181770"/>
          </a:xfrm>
          <a:prstGeom prst="triangle">
            <a:avLst/>
          </a:prstGeom>
          <a:solidFill>
            <a:srgbClr val="D7F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F84F36C0-5A31-DCF6-327B-2050E69EC52A}"/>
              </a:ext>
            </a:extLst>
          </p:cNvPr>
          <p:cNvSpPr/>
          <p:nvPr/>
        </p:nvSpPr>
        <p:spPr>
          <a:xfrm>
            <a:off x="201705" y="410185"/>
            <a:ext cx="7113494" cy="6037630"/>
          </a:xfrm>
          <a:prstGeom prst="triangle">
            <a:avLst>
              <a:gd name="adj" fmla="val 465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83B17F2-2958-71C8-F360-CF533317E5BA}"/>
              </a:ext>
            </a:extLst>
          </p:cNvPr>
          <p:cNvCxnSpPr/>
          <p:nvPr/>
        </p:nvCxnSpPr>
        <p:spPr>
          <a:xfrm>
            <a:off x="2823882" y="1653988"/>
            <a:ext cx="14253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359BE6E-EF45-0D6C-372C-AA4901592B34}"/>
              </a:ext>
            </a:extLst>
          </p:cNvPr>
          <p:cNvCxnSpPr>
            <a:cxnSpLocks/>
          </p:cNvCxnSpPr>
          <p:nvPr/>
        </p:nvCxnSpPr>
        <p:spPr>
          <a:xfrm>
            <a:off x="2306169" y="2667000"/>
            <a:ext cx="26289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3BE5E7C-F4C9-1712-1CFF-C53CBCFD805F}"/>
              </a:ext>
            </a:extLst>
          </p:cNvPr>
          <p:cNvCxnSpPr>
            <a:cxnSpLocks/>
          </p:cNvCxnSpPr>
          <p:nvPr/>
        </p:nvCxnSpPr>
        <p:spPr>
          <a:xfrm>
            <a:off x="1569943" y="3922058"/>
            <a:ext cx="41181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2E58DA4-93CE-2EE1-D6A0-E4240B320AA9}"/>
              </a:ext>
            </a:extLst>
          </p:cNvPr>
          <p:cNvCxnSpPr>
            <a:cxnSpLocks/>
          </p:cNvCxnSpPr>
          <p:nvPr/>
        </p:nvCxnSpPr>
        <p:spPr>
          <a:xfrm>
            <a:off x="902073" y="5257799"/>
            <a:ext cx="5619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5B6D8B1-9719-F4E3-71DE-8BA212627744}"/>
              </a:ext>
            </a:extLst>
          </p:cNvPr>
          <p:cNvSpPr txBox="1"/>
          <p:nvPr/>
        </p:nvSpPr>
        <p:spPr>
          <a:xfrm>
            <a:off x="2884393" y="1275297"/>
            <a:ext cx="147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職業適性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B862FEC-B620-7B05-6DDD-B44E4C1CBEA4}"/>
              </a:ext>
            </a:extLst>
          </p:cNvPr>
          <p:cNvSpPr txBox="1"/>
          <p:nvPr/>
        </p:nvSpPr>
        <p:spPr>
          <a:xfrm>
            <a:off x="2349870" y="2217197"/>
            <a:ext cx="262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基本的労働習慣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C2580AE-39A6-C675-047F-F1675B5C2F3D}"/>
              </a:ext>
            </a:extLst>
          </p:cNvPr>
          <p:cNvSpPr txBox="1"/>
          <p:nvPr/>
        </p:nvSpPr>
        <p:spPr>
          <a:xfrm>
            <a:off x="2872795" y="3405805"/>
            <a:ext cx="3761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対人技能</a:t>
            </a:r>
            <a:endParaRPr kumimoji="1" lang="ja-JP" altLang="en-US" sz="24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91FE1E7-FFAC-439B-9371-1FE1D68EDE14}"/>
              </a:ext>
            </a:extLst>
          </p:cNvPr>
          <p:cNvSpPr txBox="1"/>
          <p:nvPr/>
        </p:nvSpPr>
        <p:spPr>
          <a:xfrm>
            <a:off x="2541971" y="4834402"/>
            <a:ext cx="545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日常生活管理</a:t>
            </a:r>
            <a:endParaRPr kumimoji="1" lang="ja-JP" altLang="en-US" sz="2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B858C88-F38A-3505-0CA6-8F91B96868D0}"/>
              </a:ext>
            </a:extLst>
          </p:cNvPr>
          <p:cNvSpPr txBox="1"/>
          <p:nvPr/>
        </p:nvSpPr>
        <p:spPr>
          <a:xfrm>
            <a:off x="1250560" y="5898144"/>
            <a:ext cx="545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心と身体の健康管理（病状管理）</a:t>
            </a:r>
            <a:endParaRPr kumimoji="1" lang="ja-JP" altLang="en-US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7489A5-3C00-7832-462C-8DF2F60C00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07" t="26281" r="50000" b="61558"/>
          <a:stretch/>
        </p:blipFill>
        <p:spPr>
          <a:xfrm rot="19728632">
            <a:off x="7314182" y="1702354"/>
            <a:ext cx="3375212" cy="133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1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4D5B222-A46A-CC84-D5A8-D6514D70F1BF}"/>
              </a:ext>
            </a:extLst>
          </p:cNvPr>
          <p:cNvSpPr txBox="1"/>
          <p:nvPr/>
        </p:nvSpPr>
        <p:spPr>
          <a:xfrm>
            <a:off x="201705" y="109781"/>
            <a:ext cx="12530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2060"/>
                </a:solidFill>
              </a:rPr>
              <a:t>　　　　　　</a:t>
            </a:r>
            <a:r>
              <a:rPr kumimoji="1" lang="ja-JP" altLang="en-US" b="1" dirty="0">
                <a:solidFill>
                  <a:srgbClr val="002060"/>
                </a:solidFill>
              </a:rPr>
              <a:t>就労準備性ピラミッド</a:t>
            </a:r>
            <a:r>
              <a:rPr lang="ja-JP" altLang="en-US" b="1" dirty="0">
                <a:solidFill>
                  <a:srgbClr val="002060"/>
                </a:solidFill>
              </a:rPr>
              <a:t>（職業準備性ピラミッド）をチェックしてみましょう！</a:t>
            </a:r>
            <a:endParaRPr kumimoji="1" lang="en-US" altLang="ja-JP" b="1" dirty="0">
              <a:solidFill>
                <a:srgbClr val="002060"/>
              </a:solidFill>
            </a:endParaRPr>
          </a:p>
          <a:p>
            <a:endParaRPr kumimoji="1" lang="en-US" altLang="ja-JP" b="1" dirty="0">
              <a:solidFill>
                <a:srgbClr val="002060"/>
              </a:solidFill>
            </a:endParaRPr>
          </a:p>
          <a:p>
            <a:endParaRPr lang="en-US" altLang="ja-JP" b="1" dirty="0">
              <a:solidFill>
                <a:srgbClr val="002060"/>
              </a:solidFill>
            </a:endParaRPr>
          </a:p>
          <a:p>
            <a:endParaRPr kumimoji="1" lang="en-US" altLang="ja-JP" b="1" dirty="0">
              <a:solidFill>
                <a:srgbClr val="002060"/>
              </a:solidFill>
            </a:endParaRPr>
          </a:p>
          <a:p>
            <a:endParaRPr kumimoji="1" lang="en-US" altLang="ja-JP" b="1" dirty="0">
              <a:solidFill>
                <a:srgbClr val="002060"/>
              </a:solidFill>
            </a:endParaRPr>
          </a:p>
          <a:p>
            <a:r>
              <a:rPr kumimoji="1" lang="ja-JP" altLang="en-US" b="1" dirty="0">
                <a:solidFill>
                  <a:srgbClr val="002060"/>
                </a:solidFill>
              </a:rPr>
              <a:t>　　</a:t>
            </a:r>
            <a:endParaRPr kumimoji="1" lang="en-US" altLang="ja-JP" b="1" dirty="0">
              <a:solidFill>
                <a:srgbClr val="002060"/>
              </a:solidFill>
            </a:endParaRPr>
          </a:p>
        </p:txBody>
      </p:sp>
      <p:sp>
        <p:nvSpPr>
          <p:cNvPr id="32" name="台形 31">
            <a:extLst>
              <a:ext uri="{FF2B5EF4-FFF2-40B4-BE49-F238E27FC236}">
                <a16:creationId xmlns:a16="http://schemas.microsoft.com/office/drawing/2014/main" id="{A6D36A8F-D8FD-E69F-DA74-E6EBDEC67480}"/>
              </a:ext>
            </a:extLst>
          </p:cNvPr>
          <p:cNvSpPr/>
          <p:nvPr/>
        </p:nvSpPr>
        <p:spPr>
          <a:xfrm>
            <a:off x="902072" y="3910804"/>
            <a:ext cx="5619751" cy="1316764"/>
          </a:xfrm>
          <a:prstGeom prst="trapezoid">
            <a:avLst>
              <a:gd name="adj" fmla="val 54615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台形 29">
            <a:extLst>
              <a:ext uri="{FF2B5EF4-FFF2-40B4-BE49-F238E27FC236}">
                <a16:creationId xmlns:a16="http://schemas.microsoft.com/office/drawing/2014/main" id="{31AA0B9E-DABF-AE56-3ED1-C30F3FCD1AB0}"/>
              </a:ext>
            </a:extLst>
          </p:cNvPr>
          <p:cNvSpPr/>
          <p:nvPr/>
        </p:nvSpPr>
        <p:spPr>
          <a:xfrm>
            <a:off x="1619953" y="2715499"/>
            <a:ext cx="4054298" cy="1206558"/>
          </a:xfrm>
          <a:prstGeom prst="trapezoid">
            <a:avLst>
              <a:gd name="adj" fmla="val 55545"/>
            </a:avLst>
          </a:prstGeom>
          <a:solidFill>
            <a:srgbClr val="FFD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台形 28">
            <a:extLst>
              <a:ext uri="{FF2B5EF4-FFF2-40B4-BE49-F238E27FC236}">
                <a16:creationId xmlns:a16="http://schemas.microsoft.com/office/drawing/2014/main" id="{82B86157-CF8C-F0B8-C89B-31BEFE842A85}"/>
              </a:ext>
            </a:extLst>
          </p:cNvPr>
          <p:cNvSpPr/>
          <p:nvPr/>
        </p:nvSpPr>
        <p:spPr>
          <a:xfrm>
            <a:off x="2312893" y="1664897"/>
            <a:ext cx="2622178" cy="984173"/>
          </a:xfrm>
          <a:prstGeom prst="trapezoid">
            <a:avLst>
              <a:gd name="adj" fmla="val 602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二等辺三角形 27">
            <a:extLst>
              <a:ext uri="{FF2B5EF4-FFF2-40B4-BE49-F238E27FC236}">
                <a16:creationId xmlns:a16="http://schemas.microsoft.com/office/drawing/2014/main" id="{C8BB9882-005F-1738-D0B4-A3F9458CC534}"/>
              </a:ext>
            </a:extLst>
          </p:cNvPr>
          <p:cNvSpPr/>
          <p:nvPr/>
        </p:nvSpPr>
        <p:spPr>
          <a:xfrm>
            <a:off x="2884393" y="441987"/>
            <a:ext cx="1364878" cy="1181770"/>
          </a:xfrm>
          <a:prstGeom prst="triangle">
            <a:avLst/>
          </a:prstGeom>
          <a:solidFill>
            <a:srgbClr val="D7FE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F84F36C0-5A31-DCF6-327B-2050E69EC52A}"/>
              </a:ext>
            </a:extLst>
          </p:cNvPr>
          <p:cNvSpPr/>
          <p:nvPr/>
        </p:nvSpPr>
        <p:spPr>
          <a:xfrm>
            <a:off x="201705" y="410185"/>
            <a:ext cx="7113494" cy="6037630"/>
          </a:xfrm>
          <a:prstGeom prst="triangle">
            <a:avLst>
              <a:gd name="adj" fmla="val 4657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83B17F2-2958-71C8-F360-CF533317E5BA}"/>
              </a:ext>
            </a:extLst>
          </p:cNvPr>
          <p:cNvCxnSpPr/>
          <p:nvPr/>
        </p:nvCxnSpPr>
        <p:spPr>
          <a:xfrm>
            <a:off x="2823882" y="1653988"/>
            <a:ext cx="14253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359BE6E-EF45-0D6C-372C-AA4901592B34}"/>
              </a:ext>
            </a:extLst>
          </p:cNvPr>
          <p:cNvCxnSpPr>
            <a:cxnSpLocks/>
          </p:cNvCxnSpPr>
          <p:nvPr/>
        </p:nvCxnSpPr>
        <p:spPr>
          <a:xfrm>
            <a:off x="2306169" y="2667000"/>
            <a:ext cx="26289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3BE5E7C-F4C9-1712-1CFF-C53CBCFD805F}"/>
              </a:ext>
            </a:extLst>
          </p:cNvPr>
          <p:cNvCxnSpPr>
            <a:cxnSpLocks/>
          </p:cNvCxnSpPr>
          <p:nvPr/>
        </p:nvCxnSpPr>
        <p:spPr>
          <a:xfrm>
            <a:off x="1569943" y="3922058"/>
            <a:ext cx="41181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82E58DA4-93CE-2EE1-D6A0-E4240B320AA9}"/>
              </a:ext>
            </a:extLst>
          </p:cNvPr>
          <p:cNvCxnSpPr>
            <a:cxnSpLocks/>
          </p:cNvCxnSpPr>
          <p:nvPr/>
        </p:nvCxnSpPr>
        <p:spPr>
          <a:xfrm>
            <a:off x="902073" y="5257799"/>
            <a:ext cx="561975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5B6D8B1-9719-F4E3-71DE-8BA212627744}"/>
              </a:ext>
            </a:extLst>
          </p:cNvPr>
          <p:cNvSpPr txBox="1"/>
          <p:nvPr/>
        </p:nvSpPr>
        <p:spPr>
          <a:xfrm>
            <a:off x="2884393" y="1275297"/>
            <a:ext cx="147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職業適性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B862FEC-B620-7B05-6DDD-B44E4C1CBEA4}"/>
              </a:ext>
            </a:extLst>
          </p:cNvPr>
          <p:cNvSpPr txBox="1"/>
          <p:nvPr/>
        </p:nvSpPr>
        <p:spPr>
          <a:xfrm>
            <a:off x="2349870" y="2217197"/>
            <a:ext cx="262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基本的労働習慣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C2580AE-39A6-C675-047F-F1675B5C2F3D}"/>
              </a:ext>
            </a:extLst>
          </p:cNvPr>
          <p:cNvSpPr txBox="1"/>
          <p:nvPr/>
        </p:nvSpPr>
        <p:spPr>
          <a:xfrm>
            <a:off x="2872795" y="3405805"/>
            <a:ext cx="3761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対人技能</a:t>
            </a:r>
            <a:endParaRPr kumimoji="1" lang="ja-JP" altLang="en-US" sz="24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91FE1E7-FFAC-439B-9371-1FE1D68EDE14}"/>
              </a:ext>
            </a:extLst>
          </p:cNvPr>
          <p:cNvSpPr txBox="1"/>
          <p:nvPr/>
        </p:nvSpPr>
        <p:spPr>
          <a:xfrm>
            <a:off x="2541971" y="4834402"/>
            <a:ext cx="545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日常生活管理</a:t>
            </a:r>
            <a:endParaRPr kumimoji="1" lang="ja-JP" altLang="en-US" sz="2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B858C88-F38A-3505-0CA6-8F91B96868D0}"/>
              </a:ext>
            </a:extLst>
          </p:cNvPr>
          <p:cNvSpPr txBox="1"/>
          <p:nvPr/>
        </p:nvSpPr>
        <p:spPr>
          <a:xfrm>
            <a:off x="1250560" y="5898144"/>
            <a:ext cx="5454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心と身体の健康管理（病状管理）</a:t>
            </a:r>
            <a:endParaRPr kumimoji="1" lang="ja-JP" altLang="en-US" sz="2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7489A5-3C00-7832-462C-8DF2F60C00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07" t="26281" r="50000" b="61558"/>
          <a:stretch/>
        </p:blipFill>
        <p:spPr>
          <a:xfrm rot="19728632">
            <a:off x="7314182" y="1702354"/>
            <a:ext cx="3375212" cy="133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06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521</Words>
  <Application>Microsoft Office PowerPoint</Application>
  <PresentationFormat>ワイド画面</PresentationFormat>
  <Paragraphs>95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町田 崇</dc:creator>
  <cp:lastModifiedBy>町田 崇</cp:lastModifiedBy>
  <cp:revision>3</cp:revision>
  <dcterms:created xsi:type="dcterms:W3CDTF">2022-09-19T04:22:58Z</dcterms:created>
  <dcterms:modified xsi:type="dcterms:W3CDTF">2022-10-02T06:24:13Z</dcterms:modified>
</cp:coreProperties>
</file>